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  <p:sldMasterId id="2147483720" r:id="rId2"/>
  </p:sldMasterIdLst>
  <p:notesMasterIdLst>
    <p:notesMasterId r:id="rId4"/>
  </p:notesMasterIdLst>
  <p:sldIdLst>
    <p:sldId id="275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Black" panose="020B0604020202020204" charset="0"/>
      <p:bold r:id="rId9"/>
      <p:boldItalic r:id="rId10"/>
    </p:embeddedFont>
    <p:embeddedFont>
      <p:font typeface="Roboto Light" panose="020B0604020202020204" charset="0"/>
      <p:regular r:id="rId11"/>
      <p:bold r:id="rId12"/>
      <p:italic r:id="rId13"/>
      <p:boldItalic r:id="rId14"/>
    </p:embeddedFont>
    <p:embeddedFont>
      <p:font typeface="Work Sans" panose="020B0604020202020204" charset="0"/>
      <p:regular r:id="rId15"/>
      <p:bold r:id="rId16"/>
      <p:italic r:id="rId17"/>
      <p:boldItalic r:id="rId18"/>
    </p:embeddedFont>
    <p:embeddedFont>
      <p:font typeface="Work Sans Regula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85B"/>
    <a:srgbClr val="7D6A3B"/>
    <a:srgbClr val="E7E200"/>
    <a:srgbClr val="FF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22F04F-CAB7-4E75-989F-B72253384824}">
  <a:tblStyle styleId="{2922F04F-CAB7-4E75-989F-B722533848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5" d="100"/>
          <a:sy n="9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21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ga0cdfe6b8d_0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3" name="Google Shape;2643;ga0cdfe6b8d_0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should show weekly performance by site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353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light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71500" y="571500"/>
            <a:ext cx="5143500" cy="228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5200"/>
              <a:buNone/>
              <a:defRPr sz="52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71500" y="2857500"/>
            <a:ext cx="5143500" cy="1143000"/>
          </a:xfrm>
          <a:prstGeom prst="rect">
            <a:avLst/>
          </a:prstGeom>
        </p:spPr>
        <p:txBody>
          <a:bodyPr spcFirstLastPara="1" wrap="square" lIns="0" tIns="11430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66"/>
              </a:buClr>
              <a:buSzPts val="2000"/>
              <a:buNone/>
              <a:defRPr sz="2000">
                <a:solidFill>
                  <a:srgbClr val="68686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 light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71500" y="1714500"/>
            <a:ext cx="8001000" cy="171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 dark">
  <p:cSld name="SECTION_HEADER_2">
    <p:bg>
      <p:bgPr>
        <a:solidFill>
          <a:srgbClr val="090C4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71500" y="1714500"/>
            <a:ext cx="8001000" cy="171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 with kicker light">
  <p:cSld name="SECTION_HEADER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71500" y="1714500"/>
            <a:ext cx="8001000" cy="171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ubTitle" idx="1"/>
          </p:nvPr>
        </p:nvSpPr>
        <p:spPr>
          <a:xfrm>
            <a:off x="571500" y="288036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 with kicker dark">
  <p:cSld name="SECTION_HEADER_1_1">
    <p:bg>
      <p:bgPr>
        <a:solidFill>
          <a:srgbClr val="090C4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71500" y="1714500"/>
            <a:ext cx="8001000" cy="171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71500" y="288036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000"/>
              <a:buNone/>
              <a:defRPr>
                <a:solidFill>
                  <a:srgbClr val="1620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">
  <p:cSld name="TITLE_AND_BODY_2">
    <p:bg>
      <p:bgPr>
        <a:solidFill>
          <a:srgbClr val="090C4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body light">
  <p:cSld name="TITLE_AND_BODY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2"/>
          </p:nvPr>
        </p:nvSpPr>
        <p:spPr>
          <a:xfrm>
            <a:off x="571500" y="896112"/>
            <a:ext cx="80010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E9E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body light dark">
  <p:cSld name="TITLE_AND_BODY_1_2">
    <p:bg>
      <p:bgPr>
        <a:solidFill>
          <a:srgbClr val="090C4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ubTitle" idx="2"/>
          </p:nvPr>
        </p:nvSpPr>
        <p:spPr>
          <a:xfrm>
            <a:off x="571500" y="895874"/>
            <a:ext cx="8001000" cy="2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cker, title, and body light">
  <p:cSld name="TITLE_AND_BODY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ubTitle" idx="2"/>
          </p:nvPr>
        </p:nvSpPr>
        <p:spPr>
          <a:xfrm>
            <a:off x="571500" y="287478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16203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rgbClr val="480836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000"/>
              <a:buFont typeface="Roboto Black"/>
              <a:buNone/>
              <a:defRPr sz="2000">
                <a:solidFill>
                  <a:srgbClr val="16203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cker, title, and body dark">
  <p:cSld name="TITLE_AND_BODY_1_1_1">
    <p:bg>
      <p:bgPr>
        <a:solidFill>
          <a:srgbClr val="090C4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●"/>
              <a:defRPr>
                <a:solidFill>
                  <a:srgbClr val="FFF0F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0F2"/>
              </a:buClr>
              <a:buSzPts val="1200"/>
              <a:buChar char="○"/>
              <a:defRPr>
                <a:solidFill>
                  <a:srgbClr val="FFF0F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0F2"/>
              </a:buClr>
              <a:buSzPts val="1200"/>
              <a:buChar char="■"/>
              <a:defRPr>
                <a:solidFill>
                  <a:srgbClr val="FFF0F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2"/>
          </p:nvPr>
        </p:nvSpPr>
        <p:spPr>
          <a:xfrm>
            <a:off x="571500" y="288036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top light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top dark">
  <p:cSld name="TITLE_ONLY_2">
    <p:bg>
      <p:bgPr>
        <a:solidFill>
          <a:srgbClr val="090C4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kicker only top left light">
  <p:cSld name="TITLE_ONLY_2_1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571500" y="288036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kicker top left dark">
  <p:cSld name="TITLE_ONLY_2_1_1">
    <p:bg>
      <p:bgPr>
        <a:solidFill>
          <a:srgbClr val="090C4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71500" y="288036"/>
            <a:ext cx="8001000" cy="2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left light">
  <p:cSld name="TITLE_ONLY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571500" y="2285400"/>
            <a:ext cx="2857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left dark">
  <p:cSld name="TITLE_ONLY_1_2">
    <p:bg>
      <p:bgPr>
        <a:solidFill>
          <a:srgbClr val="090C4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571500" y="2285400"/>
            <a:ext cx="2857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right light">
  <p:cSld name="TITLE_ONLY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5715000" y="2285400"/>
            <a:ext cx="2857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000"/>
              <a:buNone/>
              <a:defRPr>
                <a:solidFill>
                  <a:srgbClr val="1620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None/>
              <a:defRPr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right dark">
  <p:cSld name="TITLE_ONLY_1_1_1">
    <p:bg>
      <p:bgPr>
        <a:solidFill>
          <a:srgbClr val="090C4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5715000" y="2285400"/>
            <a:ext cx="2857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 light">
  <p:cSld name="MAIN_POI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143500" cy="4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3600"/>
              <a:buNone/>
              <a:defRPr sz="3600">
                <a:solidFill>
                  <a:srgbClr val="1620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4800"/>
              <a:buNone/>
              <a:defRPr sz="4800">
                <a:solidFill>
                  <a:srgbClr val="162036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 dark">
  <p:cSld name="MAIN_POINT_1">
    <p:bg>
      <p:bgPr>
        <a:solidFill>
          <a:srgbClr val="090C4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5143500" cy="4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light">
  <p:cSld name="SECTION_TITLE_AND_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/>
          <p:nvPr/>
        </p:nvSpPr>
        <p:spPr>
          <a:xfrm>
            <a:off x="-75" y="-125"/>
            <a:ext cx="3429000" cy="5143500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22860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000"/>
              <a:buNone/>
              <a:defRPr>
                <a:solidFill>
                  <a:srgbClr val="1620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ubTitle" idx="1"/>
          </p:nvPr>
        </p:nvSpPr>
        <p:spPr>
          <a:xfrm>
            <a:off x="571500" y="3429000"/>
            <a:ext cx="2286000" cy="1143000"/>
          </a:xfrm>
          <a:prstGeom prst="rect">
            <a:avLst/>
          </a:prstGeom>
        </p:spPr>
        <p:txBody>
          <a:bodyPr spcFirstLastPara="1" wrap="square" lIns="0" tIns="45725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4000500" y="571500"/>
            <a:ext cx="4572000" cy="4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36"/>
          <p:cNvSpPr txBox="1"/>
          <p:nvPr/>
        </p:nvSpPr>
        <p:spPr>
          <a:xfrm>
            <a:off x="571500" y="4571875"/>
            <a:ext cx="2857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LivePerson, Inc. Proprietary Information.</a:t>
            </a:r>
            <a:endParaRPr sz="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LivePerson, Inc. All Rights Reserved.</a:t>
            </a:r>
            <a:endParaRPr sz="800">
              <a:solidFill>
                <a:srgbClr val="D8D8D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36"/>
          <p:cNvSpPr/>
          <p:nvPr/>
        </p:nvSpPr>
        <p:spPr>
          <a:xfrm>
            <a:off x="3429075" y="4571875"/>
            <a:ext cx="2857500" cy="57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dark">
  <p:cSld name="SECTION_TITLE_AND_DESCRIPTION_1">
    <p:bg>
      <p:bgPr>
        <a:solidFill>
          <a:srgbClr val="090C4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/>
          <p:nvPr/>
        </p:nvSpPr>
        <p:spPr>
          <a:xfrm>
            <a:off x="3492700" y="-125"/>
            <a:ext cx="5651400" cy="5143500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22860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subTitle" idx="1"/>
          </p:nvPr>
        </p:nvSpPr>
        <p:spPr>
          <a:xfrm>
            <a:off x="571500" y="3429000"/>
            <a:ext cx="2286000" cy="1143000"/>
          </a:xfrm>
          <a:prstGeom prst="rect">
            <a:avLst/>
          </a:prstGeom>
        </p:spPr>
        <p:txBody>
          <a:bodyPr spcFirstLastPara="1" wrap="square" lIns="0" tIns="45725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F2"/>
              </a:buClr>
              <a:buSzPts val="1200"/>
              <a:buNone/>
              <a:defRPr>
                <a:solidFill>
                  <a:srgbClr val="FFF0F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2"/>
          </p:nvPr>
        </p:nvSpPr>
        <p:spPr>
          <a:xfrm>
            <a:off x="4000500" y="571500"/>
            <a:ext cx="4572000" cy="40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37"/>
          <p:cNvSpPr txBox="1"/>
          <p:nvPr/>
        </p:nvSpPr>
        <p:spPr>
          <a:xfrm>
            <a:off x="571500" y="4571875"/>
            <a:ext cx="228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LivePerson, Inc. Proprietary Information.</a:t>
            </a:r>
            <a:endParaRPr sz="7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LivePerson, Inc. All Rights Reserved.</a:t>
            </a:r>
            <a:endParaRPr sz="800">
              <a:solidFill>
                <a:srgbClr val="D8D8D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3492700" y="4572000"/>
            <a:ext cx="2857500" cy="57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7"/>
          <p:cNvSpPr/>
          <p:nvPr/>
        </p:nvSpPr>
        <p:spPr>
          <a:xfrm>
            <a:off x="2808325" y="4572000"/>
            <a:ext cx="684300" cy="57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90C4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t Grid .08&quot; Light">
  <p:cSld name="BLANK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40"/>
          <p:cNvGrpSpPr/>
          <p:nvPr/>
        </p:nvGrpSpPr>
        <p:grpSpPr>
          <a:xfrm>
            <a:off x="267455" y="265176"/>
            <a:ext cx="8611034" cy="4610886"/>
            <a:chOff x="534909" y="530352"/>
            <a:chExt cx="17222067" cy="9221772"/>
          </a:xfrm>
        </p:grpSpPr>
        <p:sp>
          <p:nvSpPr>
            <p:cNvPr id="161" name="Google Shape;161;p40"/>
            <p:cNvSpPr/>
            <p:nvPr/>
          </p:nvSpPr>
          <p:spPr>
            <a:xfrm>
              <a:off x="1106538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0"/>
            <p:cNvSpPr/>
            <p:nvPr/>
          </p:nvSpPr>
          <p:spPr>
            <a:xfrm>
              <a:off x="534909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249796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1678167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0"/>
            <p:cNvSpPr/>
            <p:nvPr/>
          </p:nvSpPr>
          <p:spPr>
            <a:xfrm>
              <a:off x="1106538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0"/>
            <p:cNvSpPr/>
            <p:nvPr/>
          </p:nvSpPr>
          <p:spPr>
            <a:xfrm>
              <a:off x="534909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0"/>
            <p:cNvSpPr/>
            <p:nvPr/>
          </p:nvSpPr>
          <p:spPr>
            <a:xfrm>
              <a:off x="2249796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1678167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3393054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0"/>
            <p:cNvSpPr/>
            <p:nvPr/>
          </p:nvSpPr>
          <p:spPr>
            <a:xfrm>
              <a:off x="2821425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0"/>
            <p:cNvSpPr/>
            <p:nvPr/>
          </p:nvSpPr>
          <p:spPr>
            <a:xfrm>
              <a:off x="4536312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3964683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0"/>
            <p:cNvSpPr/>
            <p:nvPr/>
          </p:nvSpPr>
          <p:spPr>
            <a:xfrm>
              <a:off x="3393054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0"/>
            <p:cNvSpPr/>
            <p:nvPr/>
          </p:nvSpPr>
          <p:spPr>
            <a:xfrm>
              <a:off x="2821425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0"/>
            <p:cNvSpPr/>
            <p:nvPr/>
          </p:nvSpPr>
          <p:spPr>
            <a:xfrm>
              <a:off x="4536312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0"/>
            <p:cNvSpPr/>
            <p:nvPr/>
          </p:nvSpPr>
          <p:spPr>
            <a:xfrm>
              <a:off x="3964683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0"/>
            <p:cNvSpPr/>
            <p:nvPr/>
          </p:nvSpPr>
          <p:spPr>
            <a:xfrm>
              <a:off x="5679569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5107940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0"/>
            <p:cNvSpPr/>
            <p:nvPr/>
          </p:nvSpPr>
          <p:spPr>
            <a:xfrm>
              <a:off x="6822827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0"/>
            <p:cNvSpPr/>
            <p:nvPr/>
          </p:nvSpPr>
          <p:spPr>
            <a:xfrm>
              <a:off x="6251198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0"/>
            <p:cNvSpPr/>
            <p:nvPr/>
          </p:nvSpPr>
          <p:spPr>
            <a:xfrm>
              <a:off x="5679569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0"/>
            <p:cNvSpPr/>
            <p:nvPr/>
          </p:nvSpPr>
          <p:spPr>
            <a:xfrm>
              <a:off x="5107940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0"/>
            <p:cNvSpPr/>
            <p:nvPr/>
          </p:nvSpPr>
          <p:spPr>
            <a:xfrm>
              <a:off x="6822827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0"/>
            <p:cNvSpPr/>
            <p:nvPr/>
          </p:nvSpPr>
          <p:spPr>
            <a:xfrm>
              <a:off x="6251198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0"/>
            <p:cNvSpPr/>
            <p:nvPr/>
          </p:nvSpPr>
          <p:spPr>
            <a:xfrm>
              <a:off x="7966085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0"/>
            <p:cNvSpPr/>
            <p:nvPr/>
          </p:nvSpPr>
          <p:spPr>
            <a:xfrm>
              <a:off x="7394456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0"/>
            <p:cNvSpPr/>
            <p:nvPr/>
          </p:nvSpPr>
          <p:spPr>
            <a:xfrm>
              <a:off x="9109343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0"/>
            <p:cNvSpPr/>
            <p:nvPr/>
          </p:nvSpPr>
          <p:spPr>
            <a:xfrm>
              <a:off x="8537714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0"/>
            <p:cNvSpPr/>
            <p:nvPr/>
          </p:nvSpPr>
          <p:spPr>
            <a:xfrm>
              <a:off x="7966085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0"/>
            <p:cNvSpPr/>
            <p:nvPr/>
          </p:nvSpPr>
          <p:spPr>
            <a:xfrm>
              <a:off x="7394456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0"/>
            <p:cNvSpPr/>
            <p:nvPr/>
          </p:nvSpPr>
          <p:spPr>
            <a:xfrm>
              <a:off x="9109343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0"/>
            <p:cNvSpPr/>
            <p:nvPr/>
          </p:nvSpPr>
          <p:spPr>
            <a:xfrm>
              <a:off x="8537714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0"/>
            <p:cNvSpPr/>
            <p:nvPr/>
          </p:nvSpPr>
          <p:spPr>
            <a:xfrm>
              <a:off x="10252601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0"/>
            <p:cNvSpPr/>
            <p:nvPr/>
          </p:nvSpPr>
          <p:spPr>
            <a:xfrm>
              <a:off x="9680972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0"/>
            <p:cNvSpPr/>
            <p:nvPr/>
          </p:nvSpPr>
          <p:spPr>
            <a:xfrm>
              <a:off x="11395858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0"/>
            <p:cNvSpPr/>
            <p:nvPr/>
          </p:nvSpPr>
          <p:spPr>
            <a:xfrm>
              <a:off x="10824230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0"/>
            <p:cNvSpPr/>
            <p:nvPr/>
          </p:nvSpPr>
          <p:spPr>
            <a:xfrm>
              <a:off x="10252601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9680972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0"/>
            <p:cNvSpPr/>
            <p:nvPr/>
          </p:nvSpPr>
          <p:spPr>
            <a:xfrm>
              <a:off x="11395858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0"/>
            <p:cNvSpPr/>
            <p:nvPr/>
          </p:nvSpPr>
          <p:spPr>
            <a:xfrm>
              <a:off x="10824230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0"/>
            <p:cNvSpPr/>
            <p:nvPr/>
          </p:nvSpPr>
          <p:spPr>
            <a:xfrm>
              <a:off x="12539116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0"/>
            <p:cNvSpPr/>
            <p:nvPr/>
          </p:nvSpPr>
          <p:spPr>
            <a:xfrm>
              <a:off x="11967487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0"/>
            <p:cNvSpPr/>
            <p:nvPr/>
          </p:nvSpPr>
          <p:spPr>
            <a:xfrm>
              <a:off x="13682374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0"/>
            <p:cNvSpPr/>
            <p:nvPr/>
          </p:nvSpPr>
          <p:spPr>
            <a:xfrm>
              <a:off x="13110745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0"/>
            <p:cNvSpPr/>
            <p:nvPr/>
          </p:nvSpPr>
          <p:spPr>
            <a:xfrm>
              <a:off x="12539116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0"/>
            <p:cNvSpPr/>
            <p:nvPr/>
          </p:nvSpPr>
          <p:spPr>
            <a:xfrm>
              <a:off x="11967487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0"/>
            <p:cNvSpPr/>
            <p:nvPr/>
          </p:nvSpPr>
          <p:spPr>
            <a:xfrm>
              <a:off x="13682374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0"/>
            <p:cNvSpPr/>
            <p:nvPr/>
          </p:nvSpPr>
          <p:spPr>
            <a:xfrm>
              <a:off x="13110745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0"/>
            <p:cNvSpPr/>
            <p:nvPr/>
          </p:nvSpPr>
          <p:spPr>
            <a:xfrm>
              <a:off x="14825632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0"/>
            <p:cNvSpPr/>
            <p:nvPr/>
          </p:nvSpPr>
          <p:spPr>
            <a:xfrm>
              <a:off x="14254003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0"/>
            <p:cNvSpPr/>
            <p:nvPr/>
          </p:nvSpPr>
          <p:spPr>
            <a:xfrm>
              <a:off x="15968890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0"/>
            <p:cNvSpPr/>
            <p:nvPr/>
          </p:nvSpPr>
          <p:spPr>
            <a:xfrm>
              <a:off x="15397261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0"/>
            <p:cNvSpPr/>
            <p:nvPr/>
          </p:nvSpPr>
          <p:spPr>
            <a:xfrm>
              <a:off x="14825632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0"/>
            <p:cNvSpPr/>
            <p:nvPr/>
          </p:nvSpPr>
          <p:spPr>
            <a:xfrm>
              <a:off x="14254003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0"/>
            <p:cNvSpPr/>
            <p:nvPr/>
          </p:nvSpPr>
          <p:spPr>
            <a:xfrm>
              <a:off x="15968890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0"/>
            <p:cNvSpPr/>
            <p:nvPr/>
          </p:nvSpPr>
          <p:spPr>
            <a:xfrm>
              <a:off x="15397261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0"/>
            <p:cNvSpPr/>
            <p:nvPr/>
          </p:nvSpPr>
          <p:spPr>
            <a:xfrm>
              <a:off x="17112147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0"/>
            <p:cNvSpPr/>
            <p:nvPr/>
          </p:nvSpPr>
          <p:spPr>
            <a:xfrm>
              <a:off x="16540519" y="11021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0"/>
            <p:cNvSpPr/>
            <p:nvPr/>
          </p:nvSpPr>
          <p:spPr>
            <a:xfrm>
              <a:off x="17683776" y="110213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0"/>
            <p:cNvSpPr/>
            <p:nvPr/>
          </p:nvSpPr>
          <p:spPr>
            <a:xfrm>
              <a:off x="17112147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0"/>
            <p:cNvSpPr/>
            <p:nvPr/>
          </p:nvSpPr>
          <p:spPr>
            <a:xfrm>
              <a:off x="16540519" y="53038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0"/>
            <p:cNvSpPr/>
            <p:nvPr/>
          </p:nvSpPr>
          <p:spPr>
            <a:xfrm>
              <a:off x="17683776" y="53035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23" name="Google Shape;223;p40"/>
            <p:cNvSpPr/>
            <p:nvPr/>
          </p:nvSpPr>
          <p:spPr>
            <a:xfrm>
              <a:off x="1106538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534909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2249796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1678167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1106538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534909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2249796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678167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3393054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2821425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4536312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3964683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3393054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2821425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4536312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3964683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679569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107940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6822827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251198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679569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5107940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822827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251198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7966085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7394456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9109343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8537714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7966085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7394456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9109343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8537714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10252601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9680972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11395858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10824230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10252601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9680972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11395858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10824230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12539116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11967487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13682374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13110745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12539116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11967487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13682374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13110745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14825632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14254003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15968890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15397261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14825632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14254003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15968890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15397261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17112147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16540519" y="22457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17683776" y="224570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17112147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16540519" y="167395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17683776" y="167391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1106538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534909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2249796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1678167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1106538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534909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2249796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1678167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3393054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2821425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4536312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3964683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3393054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2821425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4536312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3964683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5679569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5107940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822827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251198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5679569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5107940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822827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51198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7966085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7394456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9109343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8537714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7966085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7394456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9109343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8537714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10252601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9680972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11395858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10824230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10252601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9680972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11395858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10824230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12539116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11967487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13682374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13110745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12539116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11967487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13682374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3110745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14825632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14254003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15968890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15397261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14825632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4254003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5968890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5397261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7112147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6540519" y="338930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7683776" y="338927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7112147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6540519" y="28175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7683776" y="281748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06538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534909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2249796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678167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06538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534909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2249796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678167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3393054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2821425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4536312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3964683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3393054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2821425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4536312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3964683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5679569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5107940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822827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6251198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5679569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5107940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6822827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6251198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7966085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7394456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9109343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8537714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7966085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7394456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9109343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8537714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0252601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9680972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395858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0824230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0252601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9680972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395858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0824230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2539116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967487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3682374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3110745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39116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1967487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3682374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3110745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4825632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4254003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5968890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5397261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4825632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4254003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5968890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5397261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7112147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6540519" y="453287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7683776" y="453283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7112147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6540519" y="39610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7683776" y="396105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106538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534909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2249796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678167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106538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534909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2249796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678167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3393054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2821425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4536312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3964683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3393054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821425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4536312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964683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5679569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5107940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6822827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6251198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5679569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5107940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6822827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6251198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7966085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7394456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9109343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8537714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7966085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7394456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9109343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8537714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0252601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9680972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1395858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0824230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0252601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9680972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11395858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0824230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12539116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11967487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13682374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13110745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12539116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11967487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13682374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13110745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14825632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14254003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15968890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5397261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14825632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4254003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5968890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5397261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7112147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6540519" y="56764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7683776" y="567640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17112147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6540519" y="5104655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17683776" y="5104621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1106538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34909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2249796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678167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106538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4909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2249796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1678167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3393054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2821425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4536312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3964683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3393054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2821425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536312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3964683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5679569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5107940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822827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251198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5679569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5107940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822827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6251198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7966085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7394456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9109343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537714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966085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7394456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9109343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537714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10252601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9680972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11395858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10824230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10252601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9680972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1395858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10824230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12539116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1967487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13682374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13110745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12539116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11967487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13682374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13110745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14825632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14254003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15968890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15397261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14825632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14254003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15968890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15397261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17112147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16540519" y="68200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17683776" y="681997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7112147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6540519" y="6248222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7683776" y="6248188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1106538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534909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249796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678167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106538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534909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249796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1678167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393054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821425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4536312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964683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393054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821425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4536312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964683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5679569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5107940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6822827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6251198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5679569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5107940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6822827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6251198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7966085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7394456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9109343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8537714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7966085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7394456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9109343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8537714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0252601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9680972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1395858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0824230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0252601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9680972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11395858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0824230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2539116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1967487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3682374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13110745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2539116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1967487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3682374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3110745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4825632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4254003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5968890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5397261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4825632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4254003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5968890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15397261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7112147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16540519" y="796357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7683776" y="7963539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7112147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6540519" y="73917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7683776" y="739175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106538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534909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2249796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678167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106538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534909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2249796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1678167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393054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821425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4536312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964683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393054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2821425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4536312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964683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679569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107940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6822827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6251198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5679569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5107940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6822827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251198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7966085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394456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9109343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8537714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7966085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7394456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9109343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8537714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10252601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9680972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11395858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10824230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10252601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9680972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11395858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10824230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12539116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11967487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13682374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13110745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12539116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11967487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13682374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13110745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4825632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14254003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5968890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5397261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4825632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4254003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15968890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15397261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17112147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16540519" y="910714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17683776" y="9107106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17112147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16540519" y="8535357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7683776" y="8535323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1106538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34909" y="967892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2249796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678167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3393054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2821425" y="967892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4536312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3964683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5107940" y="967892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3682374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3110745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14825632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14254003" y="967892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5968890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15397261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17112147" y="9678890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16540519" y="9678924"/>
              <a:ext cx="73200" cy="73200"/>
            </a:xfrm>
            <a:prstGeom prst="ellipse">
              <a:avLst/>
            </a:prstGeom>
            <a:solidFill>
              <a:srgbClr val="D8D8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t Grid .08&quot; Dark">
  <p:cSld name="BLANK_1_1">
    <p:bg>
      <p:bgPr>
        <a:solidFill>
          <a:srgbClr val="090C43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1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</p:spPr>
        <p:txBody>
          <a:bodyPr spcFirstLastPara="1" wrap="square" lIns="83825" tIns="83825" rIns="83825" bIns="838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6" name="Google Shape;676;p41"/>
          <p:cNvGrpSpPr/>
          <p:nvPr/>
        </p:nvGrpSpPr>
        <p:grpSpPr>
          <a:xfrm>
            <a:off x="267455" y="265176"/>
            <a:ext cx="8611034" cy="4610886"/>
            <a:chOff x="534909" y="530352"/>
            <a:chExt cx="17222067" cy="9221772"/>
          </a:xfrm>
        </p:grpSpPr>
        <p:sp>
          <p:nvSpPr>
            <p:cNvPr id="677" name="Google Shape;677;p41"/>
            <p:cNvSpPr/>
            <p:nvPr/>
          </p:nvSpPr>
          <p:spPr>
            <a:xfrm>
              <a:off x="1106538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534909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249796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678167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1106538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534909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2249796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678167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3393054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821425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4536312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3964683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3393054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821425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4536312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3964683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5679569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5107940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6822827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6251198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5679569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5107940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6822827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251198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7966085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7394456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9109343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8537714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7966085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7394456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9109343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8537714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10252601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9680972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11395858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10824230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10252601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9680972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11395858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10824230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2539116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11967487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3682374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3110745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2539116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1967487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3682374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3110745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14825632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14254003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15968890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15397261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14825632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4254003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15968890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15397261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7112147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16540519" y="11021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17683776" y="110213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7112147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16540519" y="53038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17683776" y="53035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1106538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534909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2249796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678167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1106538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534909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2249796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1678167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3393054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821425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4536312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3964683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3393054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2821425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536312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3964683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5679569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5107940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6822827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251198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5679569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5107940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822827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6251198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7966085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7394456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9109343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537714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7966085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7394456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9109343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537714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10252601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9680972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1395858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10824230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10252601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9680972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1395858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10824230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2539116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1967487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3682374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3110745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2539116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1967487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3682374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3110745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4825632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4254003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5968890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5397261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4825632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4254003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15968890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5397261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7112147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6540519" y="22457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7683776" y="224570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7112147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6540519" y="167395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7683776" y="167391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106538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34909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249796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1678167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106538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534909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2249796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1678167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393054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2821425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536312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964683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393054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2821425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536312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964683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5679569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5107940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6822827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6251198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5679569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5107940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6822827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6251198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7966085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7394456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9109343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537714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7966085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7394456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9109343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8537714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10252601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9680972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11395858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0824230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10252601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9680972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11395858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10824230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12539116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11967487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13682374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13110745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12539116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11967487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13682374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13110745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14825632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14254003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15968890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15397261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14825632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14254003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15968890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15397261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17112147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16540519" y="338930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17683776" y="338927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17112147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16540519" y="28175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17683776" y="281748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1106538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534909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2249796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1678167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1106538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534909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2249796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1678167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3393054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2821425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4536312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3964683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3393054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2821425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4536312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3964683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5679569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5107940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6822827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6251198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679569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5107940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6822827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6251198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7966085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7394456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9109343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8537714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7966085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7394456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9109343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8537714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10252601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9680972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11395858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10824230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10252601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9680972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1395858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10824230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12539116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11967487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13682374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13110745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12539116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11967487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13682374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13110745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14825632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14254003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15968890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15397261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14825632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14254003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15968890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15397261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17112147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16540519" y="453287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17683776" y="453283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17112147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16540519" y="39610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17683776" y="396105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1106538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534909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2249796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1678167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1106538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534909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2249796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1678167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393054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2821425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4536312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3964683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393054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821425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4536312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964683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5679569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5107940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6822827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6251198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5679569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5107940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6822827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6251198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7966085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7394456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9109343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8537714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7966085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7394456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9109343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8537714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0252601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9680972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11395858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10824230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10252601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9680972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11395858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10824230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12539116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11967487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13682374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13110745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12539116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11967487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13682374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3110745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14825632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14254003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15968890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15397261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14825632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14254003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15968890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15397261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17112147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16540519" y="56764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17683776" y="567640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17112147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16540519" y="5104655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17683776" y="5104621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1106538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534909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2249796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1678167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1106538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34909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2249796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1678167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3393054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2821425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4536312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3964683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3393054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2821425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4536312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3964683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5679569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5107940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822827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251198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5679569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5107940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2827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251198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66085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394456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9109343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8537714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966085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394456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9109343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8537714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10252601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9680972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1395858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10824230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10252601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9680972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11395858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10824230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12539116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11967487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13682374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13110745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12539116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11967487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13682374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13110745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14825632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14254003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15968890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15397261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14825632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4254003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15968890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5397261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7112147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16540519" y="68200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7683776" y="681997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17112147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16540519" y="6248222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7683776" y="6248188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106538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534909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249796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1678167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1106538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534909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2249796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1678167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3393054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2821425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4536312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3964683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3393054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2821425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4536312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3964683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5679569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5107940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6822827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6251198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5679569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5107940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6822827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6251198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7966085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7394456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9109343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537714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7966085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7394456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9109343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537714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10252601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9680972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11395858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10824230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10252601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9680972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11395858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10824230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12539116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11967487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3682374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3110745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2539116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11967487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13682374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13110745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14825632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4254003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15968890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15397261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14825632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14254003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15968890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15397261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17112147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16540519" y="796357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17683776" y="7963539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17112147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16540519" y="73917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17683776" y="739175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1106538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534909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249796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1678167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1106538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534909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2249796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1678167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3393054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2821425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4536312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3964683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3393054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2821425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4536312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3964683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5679569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5107940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6822827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6251198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5679569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5107940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6822827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6251198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7966085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7394456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9109343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8537714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966085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7394456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9109343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8537714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10252601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9680972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1395858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10824230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10252601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9680972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11395858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10824230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12539116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11967487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13682374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13110745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12539116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11967487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13682374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13110745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14825632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14254003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15968890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15397261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14825632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14254003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15968890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15397261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17112147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16540519" y="910714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17683776" y="9107106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17112147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16540519" y="8535357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17683776" y="8535323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1106538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534909" y="967892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2249796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1678167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393054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2821425" y="967892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4536312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64683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107940" y="967892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13682374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13110745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14825632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14254003" y="967892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15968890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15397261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17112147" y="9678890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16540519" y="9678924"/>
              <a:ext cx="73200" cy="73200"/>
            </a:xfrm>
            <a:prstGeom prst="ellipse">
              <a:avLst/>
            </a:prstGeom>
            <a:solidFill>
              <a:srgbClr val="5879D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2"/>
          <p:cNvSpPr txBox="1">
            <a:spLocks noGrp="1"/>
          </p:cNvSpPr>
          <p:nvPr>
            <p:ph type="title"/>
          </p:nvPr>
        </p:nvSpPr>
        <p:spPr>
          <a:xfrm>
            <a:off x="777175" y="292625"/>
            <a:ext cx="7585800" cy="4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42"/>
          <p:cNvSpPr txBox="1">
            <a:spLocks noGrp="1"/>
          </p:cNvSpPr>
          <p:nvPr>
            <p:ph type="body" idx="1"/>
          </p:nvPr>
        </p:nvSpPr>
        <p:spPr>
          <a:xfrm>
            <a:off x="777075" y="1489175"/>
            <a:ext cx="7585800" cy="26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 sz="1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93" name="Google Shape;1193;p42"/>
          <p:cNvSpPr txBox="1">
            <a:spLocks noGrp="1"/>
          </p:cNvSpPr>
          <p:nvPr>
            <p:ph type="subTitle" idx="2"/>
          </p:nvPr>
        </p:nvSpPr>
        <p:spPr>
          <a:xfrm>
            <a:off x="777075" y="735705"/>
            <a:ext cx="7585800" cy="37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Layout">
  <p:cSld name="Content_Layout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3"/>
          <p:cNvSpPr txBox="1">
            <a:spLocks noGrp="1"/>
          </p:cNvSpPr>
          <p:nvPr>
            <p:ph type="title"/>
          </p:nvPr>
        </p:nvSpPr>
        <p:spPr>
          <a:xfrm>
            <a:off x="215516" y="170525"/>
            <a:ext cx="8748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4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7" name="Google Shape;1197;p43"/>
          <p:cNvSpPr txBox="1">
            <a:spLocks noGrp="1"/>
          </p:cNvSpPr>
          <p:nvPr>
            <p:ph type="sldNum" idx="12"/>
          </p:nvPr>
        </p:nvSpPr>
        <p:spPr>
          <a:xfrm>
            <a:off x="8208404" y="4886749"/>
            <a:ext cx="345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8" name="Google Shape;1198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body" idx="1"/>
          </p:nvPr>
        </p:nvSpPr>
        <p:spPr>
          <a:xfrm>
            <a:off x="827088" y="339725"/>
            <a:ext cx="7921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 b="1"/>
            </a:lvl1pPr>
            <a:lvl2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0" name="Google Shape;1200;p43"/>
          <p:cNvSpPr txBox="1">
            <a:spLocks noGrp="1"/>
          </p:cNvSpPr>
          <p:nvPr>
            <p:ph type="body" idx="2"/>
          </p:nvPr>
        </p:nvSpPr>
        <p:spPr>
          <a:xfrm>
            <a:off x="395288" y="1239838"/>
            <a:ext cx="83535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hapter_white_yellow">
  <p:cSld name="5_Chapter_white_yellow">
    <p:bg>
      <p:bgPr>
        <a:solidFill>
          <a:schemeClr val="lt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4"/>
          <p:cNvSpPr txBox="1">
            <a:spLocks noGrp="1"/>
          </p:cNvSpPr>
          <p:nvPr>
            <p:ph type="title"/>
          </p:nvPr>
        </p:nvSpPr>
        <p:spPr>
          <a:xfrm>
            <a:off x="215516" y="2067341"/>
            <a:ext cx="8748600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44"/>
          <p:cNvSpPr txBox="1">
            <a:spLocks noGrp="1"/>
          </p:cNvSpPr>
          <p:nvPr>
            <p:ph type="sldNum" idx="12"/>
          </p:nvPr>
        </p:nvSpPr>
        <p:spPr>
          <a:xfrm>
            <a:off x="8208404" y="4886749"/>
            <a:ext cx="3456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4" name="Google Shape;1204;p44"/>
          <p:cNvSpPr txBox="1">
            <a:spLocks noGrp="1"/>
          </p:cNvSpPr>
          <p:nvPr>
            <p:ph type="dt" idx="10"/>
          </p:nvPr>
        </p:nvSpPr>
        <p:spPr>
          <a:xfrm>
            <a:off x="7447429" y="4886750"/>
            <a:ext cx="7653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5" name="Google Shape;1205;p44"/>
          <p:cNvSpPr txBox="1">
            <a:spLocks noGrp="1"/>
          </p:cNvSpPr>
          <p:nvPr>
            <p:ph type="ftr" idx="11"/>
          </p:nvPr>
        </p:nvSpPr>
        <p:spPr>
          <a:xfrm>
            <a:off x="1475656" y="4886748"/>
            <a:ext cx="5796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001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000"/>
              <a:buFont typeface="Roboto Black"/>
              <a:buNone/>
              <a:defRPr sz="2000">
                <a:solidFill>
                  <a:srgbClr val="16203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2036"/>
              </a:buClr>
              <a:buSzPts val="2800"/>
              <a:buFont typeface="Work Sans"/>
              <a:buNone/>
              <a:defRPr sz="2800">
                <a:solidFill>
                  <a:srgbClr val="16203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86866"/>
              </a:buClr>
              <a:buSzPts val="1200"/>
              <a:buFont typeface="Roboto Light"/>
              <a:buChar char="●"/>
              <a:defRPr sz="1200">
                <a:solidFill>
                  <a:srgbClr val="68686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○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■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●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○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■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●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6"/>
              </a:buClr>
              <a:buSzPts val="1200"/>
              <a:buFont typeface="Roboto Light"/>
              <a:buChar char="○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2826"/>
              </a:buClr>
              <a:buSzPts val="1200"/>
              <a:buFont typeface="Roboto Light"/>
              <a:buChar char="■"/>
              <a:defRPr sz="1200">
                <a:solidFill>
                  <a:srgbClr val="2828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72500" y="4572000"/>
            <a:ext cx="57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25" tIns="83825" rIns="83825" bIns="838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buNone/>
              <a:defRPr sz="1000">
                <a:solidFill>
                  <a:srgbClr val="D9D4D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  <p:sp>
        <p:nvSpPr>
          <p:cNvPr id="54" name="Google Shape;54;p13"/>
          <p:cNvSpPr txBox="1"/>
          <p:nvPr/>
        </p:nvSpPr>
        <p:spPr>
          <a:xfrm>
            <a:off x="571500" y="4572000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73150" rIns="182875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FEFEF"/>
                </a:solidFill>
                <a:latin typeface="Roboto Light"/>
                <a:ea typeface="Roboto Light"/>
                <a:cs typeface="Roboto Light"/>
                <a:sym typeface="Roboto Light"/>
              </a:rPr>
              <a:t>LivePerson, Inc. Proprietary Information. © 2020 LivePerson, Inc. All Rights Reserved.</a:t>
            </a:r>
            <a:endParaRPr sz="600">
              <a:solidFill>
                <a:srgbClr val="EFEFE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EA4335"/>
          </p15:clr>
        </p15:guide>
        <p15:guide id="2" pos="360">
          <p15:clr>
            <a:srgbClr val="EA4335"/>
          </p15:clr>
        </p15:guide>
        <p15:guide id="3" pos="720">
          <p15:clr>
            <a:srgbClr val="EA4335"/>
          </p15:clr>
        </p15:guide>
        <p15:guide id="4" orient="horz" pos="720">
          <p15:clr>
            <a:srgbClr val="EA4335"/>
          </p15:clr>
        </p15:guide>
        <p15:guide id="5" pos="1080">
          <p15:clr>
            <a:srgbClr val="EA4335"/>
          </p15:clr>
        </p15:guide>
        <p15:guide id="6" pos="1440">
          <p15:clr>
            <a:srgbClr val="EA4335"/>
          </p15:clr>
        </p15:guide>
        <p15:guide id="7" orient="horz" pos="1080">
          <p15:clr>
            <a:srgbClr val="0000FF"/>
          </p15:clr>
        </p15:guide>
        <p15:guide id="8" orient="horz" pos="1440">
          <p15:clr>
            <a:srgbClr val="EA4335"/>
          </p15:clr>
        </p15:guide>
        <p15:guide id="9" pos="1800">
          <p15:clr>
            <a:srgbClr val="EA4335"/>
          </p15:clr>
        </p15:guide>
        <p15:guide id="10" pos="2160">
          <p15:clr>
            <a:srgbClr val="0000FF"/>
          </p15:clr>
        </p15:guide>
        <p15:guide id="11" pos="2520">
          <p15:clr>
            <a:srgbClr val="EA4335"/>
          </p15:clr>
        </p15:guide>
        <p15:guide id="12" pos="2880">
          <p15:clr>
            <a:srgbClr val="EA4335"/>
          </p15:clr>
        </p15:guide>
        <p15:guide id="13" pos="3240">
          <p15:clr>
            <a:srgbClr val="EA4335"/>
          </p15:clr>
        </p15:guide>
        <p15:guide id="14" pos="3600">
          <p15:clr>
            <a:srgbClr val="0000FF"/>
          </p15:clr>
        </p15:guide>
        <p15:guide id="15" pos="3960">
          <p15:clr>
            <a:srgbClr val="EA4335"/>
          </p15:clr>
        </p15:guide>
        <p15:guide id="16" pos="4320">
          <p15:clr>
            <a:srgbClr val="EA4335"/>
          </p15:clr>
        </p15:guide>
        <p15:guide id="17" pos="4680">
          <p15:clr>
            <a:srgbClr val="EA4335"/>
          </p15:clr>
        </p15:guide>
        <p15:guide id="18" pos="5040">
          <p15:clr>
            <a:srgbClr val="EA4335"/>
          </p15:clr>
        </p15:guide>
        <p15:guide id="19" pos="5400">
          <p15:clr>
            <a:srgbClr val="EA4335"/>
          </p15:clr>
        </p15:guide>
        <p15:guide id="20" pos="5760">
          <p15:clr>
            <a:srgbClr val="EA4335"/>
          </p15:clr>
        </p15:guide>
        <p15:guide id="21" orient="horz" pos="1800">
          <p15:clr>
            <a:srgbClr val="EA4335"/>
          </p15:clr>
        </p15:guide>
        <p15:guide id="22" orient="horz" pos="2160">
          <p15:clr>
            <a:srgbClr val="0000FF"/>
          </p15:clr>
        </p15:guide>
        <p15:guide id="23" orient="horz" pos="2520">
          <p15:clr>
            <a:srgbClr val="EA4335"/>
          </p15:clr>
        </p15:guide>
        <p15:guide id="24" orient="horz" pos="2880">
          <p15:clr>
            <a:srgbClr val="EA4335"/>
          </p15:clr>
        </p15:guide>
        <p15:guide id="25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9;p78">
            <a:extLst>
              <a:ext uri="{FF2B5EF4-FFF2-40B4-BE49-F238E27FC236}">
                <a16:creationId xmlns:a16="http://schemas.microsoft.com/office/drawing/2014/main" id="{930ACCBB-FAF4-44BE-9C4A-67293FA74EC9}"/>
              </a:ext>
            </a:extLst>
          </p:cNvPr>
          <p:cNvSpPr txBox="1"/>
          <p:nvPr/>
        </p:nvSpPr>
        <p:spPr>
          <a:xfrm>
            <a:off x="600269" y="2994249"/>
            <a:ext cx="1878859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US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oboto Light"/>
                <a:ea typeface="Roboto Light"/>
                <a:cs typeface="Roboto Light"/>
                <a:sym typeface="Roboto Light"/>
              </a:rPr>
              <a:t>Example:</a:t>
            </a:r>
          </a:p>
        </p:txBody>
      </p:sp>
      <p:pic>
        <p:nvPicPr>
          <p:cNvPr id="3" name="Google Shape;2640;p75">
            <a:extLst>
              <a:ext uri="{FF2B5EF4-FFF2-40B4-BE49-F238E27FC236}">
                <a16:creationId xmlns:a16="http://schemas.microsoft.com/office/drawing/2014/main" id="{C6DA3679-2024-4C1E-B431-F2AA98C997B1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634" y1="40591" x2="51278" y2="46909"/>
                        <a14:foregroundMark x1="55824" y1="34946" x2="55824" y2="46640"/>
                        <a14:foregroundMark x1="59588" y1="39113" x2="60369" y2="43952"/>
                        <a14:foregroundMark x1="64560" y1="39785" x2="64560" y2="45161"/>
                        <a14:foregroundMark x1="69673" y1="40995" x2="69318" y2="47312"/>
                        <a14:foregroundMark x1="76065" y1="42876" x2="76207" y2="47715"/>
                        <a14:foregroundMark x1="64560" y1="32661" x2="64560" y2="32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3462" y="4458788"/>
            <a:ext cx="1200538" cy="644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46;p76">
            <a:extLst>
              <a:ext uri="{FF2B5EF4-FFF2-40B4-BE49-F238E27FC236}">
                <a16:creationId xmlns:a16="http://schemas.microsoft.com/office/drawing/2014/main" id="{3EBAFFFB-74CE-4558-8DD5-A734E4FDA7CD}"/>
              </a:ext>
            </a:extLst>
          </p:cNvPr>
          <p:cNvSpPr txBox="1"/>
          <p:nvPr/>
        </p:nvSpPr>
        <p:spPr>
          <a:xfrm>
            <a:off x="600271" y="842830"/>
            <a:ext cx="2573511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Promoter: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2646;p76">
            <a:extLst>
              <a:ext uri="{FF2B5EF4-FFF2-40B4-BE49-F238E27FC236}">
                <a16:creationId xmlns:a16="http://schemas.microsoft.com/office/drawing/2014/main" id="{D99BE4CA-5422-4C83-9A53-C16DF59990F2}"/>
              </a:ext>
            </a:extLst>
          </p:cNvPr>
          <p:cNvSpPr txBox="1"/>
          <p:nvPr/>
        </p:nvSpPr>
        <p:spPr>
          <a:xfrm>
            <a:off x="795427" y="1156798"/>
            <a:ext cx="5094447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Promoter: If you score 9 or 10, this is consider a promoter Score (1)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Google Shape;2646;p76">
            <a:extLst>
              <a:ext uri="{FF2B5EF4-FFF2-40B4-BE49-F238E27FC236}">
                <a16:creationId xmlns:a16="http://schemas.microsoft.com/office/drawing/2014/main" id="{0049DBA2-065D-4857-A42E-EC5E4374E598}"/>
              </a:ext>
            </a:extLst>
          </p:cNvPr>
          <p:cNvSpPr txBox="1"/>
          <p:nvPr/>
        </p:nvSpPr>
        <p:spPr>
          <a:xfrm>
            <a:off x="600270" y="1994039"/>
            <a:ext cx="2573511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Detractor: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2646;p76">
            <a:extLst>
              <a:ext uri="{FF2B5EF4-FFF2-40B4-BE49-F238E27FC236}">
                <a16:creationId xmlns:a16="http://schemas.microsoft.com/office/drawing/2014/main" id="{0B26EE9F-0484-424B-9396-C243B3511FAC}"/>
              </a:ext>
            </a:extLst>
          </p:cNvPr>
          <p:cNvSpPr txBox="1"/>
          <p:nvPr/>
        </p:nvSpPr>
        <p:spPr>
          <a:xfrm>
            <a:off x="600269" y="1416865"/>
            <a:ext cx="2573511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Passive: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" name="Google Shape;2646;p76">
            <a:extLst>
              <a:ext uri="{FF2B5EF4-FFF2-40B4-BE49-F238E27FC236}">
                <a16:creationId xmlns:a16="http://schemas.microsoft.com/office/drawing/2014/main" id="{80BE9D07-F789-4338-8EEC-5E3E7A4094D6}"/>
              </a:ext>
            </a:extLst>
          </p:cNvPr>
          <p:cNvSpPr txBox="1"/>
          <p:nvPr/>
        </p:nvSpPr>
        <p:spPr>
          <a:xfrm>
            <a:off x="795427" y="1684099"/>
            <a:ext cx="5094447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Passive: If you score 7 or 8, this is considered a Neutral Score ( )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Google Shape;2646;p76">
            <a:extLst>
              <a:ext uri="{FF2B5EF4-FFF2-40B4-BE49-F238E27FC236}">
                <a16:creationId xmlns:a16="http://schemas.microsoft.com/office/drawing/2014/main" id="{5EA00F86-D328-4ECF-B16E-194D935A60A1}"/>
              </a:ext>
            </a:extLst>
          </p:cNvPr>
          <p:cNvSpPr txBox="1"/>
          <p:nvPr/>
        </p:nvSpPr>
        <p:spPr>
          <a:xfrm>
            <a:off x="795427" y="2257245"/>
            <a:ext cx="5094447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Detractor: If you score 6 or below, this is considered a Detractor Score (-1)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2646;p76">
            <a:extLst>
              <a:ext uri="{FF2B5EF4-FFF2-40B4-BE49-F238E27FC236}">
                <a16:creationId xmlns:a16="http://schemas.microsoft.com/office/drawing/2014/main" id="{54730C3C-B669-458D-A086-BE470199991A}"/>
              </a:ext>
            </a:extLst>
          </p:cNvPr>
          <p:cNvSpPr txBox="1"/>
          <p:nvPr/>
        </p:nvSpPr>
        <p:spPr>
          <a:xfrm>
            <a:off x="600271" y="3308217"/>
            <a:ext cx="8543730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indent="-171450"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If you receive 10 Surveys, (7 Promoters / 2 Neutral / 1 Detractor) your score will be 75% 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CC1A79-4441-4558-A058-5194FA1A9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76842"/>
              </p:ext>
            </p:extLst>
          </p:nvPr>
        </p:nvGraphicFramePr>
        <p:xfrm>
          <a:off x="7067231" y="2139545"/>
          <a:ext cx="1752462" cy="2286000"/>
        </p:xfrm>
        <a:graphic>
          <a:graphicData uri="http://schemas.openxmlformats.org/drawingml/2006/table">
            <a:tbl>
              <a:tblPr>
                <a:tableStyleId>{2922F04F-CAB7-4E75-989F-B72253384824}</a:tableStyleId>
              </a:tblPr>
              <a:tblGrid>
                <a:gridCol w="744409">
                  <a:extLst>
                    <a:ext uri="{9D8B030D-6E8A-4147-A177-3AD203B41FA5}">
                      <a16:colId xmlns:a16="http://schemas.microsoft.com/office/drawing/2014/main" val="2779490201"/>
                    </a:ext>
                  </a:extLst>
                </a:gridCol>
                <a:gridCol w="1008053">
                  <a:extLst>
                    <a:ext uri="{9D8B030D-6E8A-4147-A177-3AD203B41FA5}">
                      <a16:colId xmlns:a16="http://schemas.microsoft.com/office/drawing/2014/main" val="21549282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NPS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Survey Score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237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151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464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890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9113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3284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835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Promoter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8325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Neutral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051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Neutral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7227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Detractor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5402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Score: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2401557"/>
                  </a:ext>
                </a:extLst>
              </a:tr>
            </a:tbl>
          </a:graphicData>
        </a:graphic>
      </p:graphicFrame>
      <p:sp>
        <p:nvSpPr>
          <p:cNvPr id="21" name="Google Shape;2659;p78">
            <a:extLst>
              <a:ext uri="{FF2B5EF4-FFF2-40B4-BE49-F238E27FC236}">
                <a16:creationId xmlns:a16="http://schemas.microsoft.com/office/drawing/2014/main" id="{4D38D28E-464D-4F58-8E40-A9C33CCD6DA9}"/>
              </a:ext>
            </a:extLst>
          </p:cNvPr>
          <p:cNvSpPr txBox="1"/>
          <p:nvPr/>
        </p:nvSpPr>
        <p:spPr>
          <a:xfrm>
            <a:off x="0" y="196454"/>
            <a:ext cx="9144000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US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oboto Light"/>
                <a:ea typeface="Roboto Light"/>
                <a:cs typeface="Roboto Light"/>
                <a:sym typeface="Roboto Light"/>
              </a:rPr>
              <a:t>NPS Breakdown:</a:t>
            </a:r>
          </a:p>
        </p:txBody>
      </p:sp>
      <p:pic>
        <p:nvPicPr>
          <p:cNvPr id="23" name="2 Imagen">
            <a:extLst>
              <a:ext uri="{FF2B5EF4-FFF2-40B4-BE49-F238E27FC236}">
                <a16:creationId xmlns:a16="http://schemas.microsoft.com/office/drawing/2014/main" id="{BBEFA302-3CBA-4DD6-87BC-61516E5A0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141167"/>
            <a:ext cx="1403325" cy="1403325"/>
          </a:xfrm>
          <a:prstGeom prst="ellipse">
            <a:avLst/>
          </a:prstGeom>
          <a:ln>
            <a:solidFill>
              <a:schemeClr val="accent5"/>
            </a:solidFill>
          </a:ln>
          <a:effectLst>
            <a:softEdge rad="112500"/>
          </a:effectLst>
        </p:spPr>
      </p:pic>
      <p:pic>
        <p:nvPicPr>
          <p:cNvPr id="25" name="Google Shape;2639;p75">
            <a:extLst>
              <a:ext uri="{FF2B5EF4-FFF2-40B4-BE49-F238E27FC236}">
                <a16:creationId xmlns:a16="http://schemas.microsoft.com/office/drawing/2014/main" id="{BB898E1E-98B6-4F3E-A78D-739402BE4B7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11" y="281858"/>
            <a:ext cx="1411887" cy="22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A3CDE2-B7CE-4631-B34D-0E79AC995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11" y="3835309"/>
            <a:ext cx="5023754" cy="783058"/>
          </a:xfrm>
          <a:prstGeom prst="rect">
            <a:avLst/>
          </a:prstGeom>
        </p:spPr>
      </p:pic>
      <p:sp>
        <p:nvSpPr>
          <p:cNvPr id="28" name="Google Shape;2646;p76">
            <a:extLst>
              <a:ext uri="{FF2B5EF4-FFF2-40B4-BE49-F238E27FC236}">
                <a16:creationId xmlns:a16="http://schemas.microsoft.com/office/drawing/2014/main" id="{6955586B-5FBB-4938-94FF-E208079CD079}"/>
              </a:ext>
            </a:extLst>
          </p:cNvPr>
          <p:cNvSpPr txBox="1"/>
          <p:nvPr/>
        </p:nvSpPr>
        <p:spPr>
          <a:xfrm>
            <a:off x="3905042" y="3678325"/>
            <a:ext cx="1330150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ctr">
              <a:buClr>
                <a:schemeClr val="lt1"/>
              </a:buClr>
              <a:buSzPts val="1400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Promoter: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" name="Google Shape;2646;p76">
            <a:extLst>
              <a:ext uri="{FF2B5EF4-FFF2-40B4-BE49-F238E27FC236}">
                <a16:creationId xmlns:a16="http://schemas.microsoft.com/office/drawing/2014/main" id="{9F6A2F76-3BA4-4D31-AD60-D3E30E2F57E8}"/>
              </a:ext>
            </a:extLst>
          </p:cNvPr>
          <p:cNvSpPr txBox="1"/>
          <p:nvPr/>
        </p:nvSpPr>
        <p:spPr>
          <a:xfrm>
            <a:off x="3119771" y="3678325"/>
            <a:ext cx="1196711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ctr">
              <a:buClr>
                <a:schemeClr val="lt1"/>
              </a:buClr>
              <a:buSzPts val="1400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Passive:</a:t>
            </a:r>
          </a:p>
          <a:p>
            <a:pPr marL="139700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" name="Google Shape;2646;p76">
            <a:extLst>
              <a:ext uri="{FF2B5EF4-FFF2-40B4-BE49-F238E27FC236}">
                <a16:creationId xmlns:a16="http://schemas.microsoft.com/office/drawing/2014/main" id="{33488085-B42F-4DF1-9255-16D8BC064A19}"/>
              </a:ext>
            </a:extLst>
          </p:cNvPr>
          <p:cNvSpPr txBox="1"/>
          <p:nvPr/>
        </p:nvSpPr>
        <p:spPr>
          <a:xfrm>
            <a:off x="127811" y="3680491"/>
            <a:ext cx="3168047" cy="31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ctr">
              <a:buClr>
                <a:schemeClr val="lt1"/>
              </a:buClr>
              <a:buSzPts val="1400"/>
            </a:pPr>
            <a:r>
              <a:rPr lang="en-US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Detractor:</a:t>
            </a:r>
          </a:p>
          <a:p>
            <a:pPr marL="139700" algn="ctr">
              <a:buClr>
                <a:schemeClr val="lt1"/>
              </a:buClr>
              <a:buSzPts val="1400"/>
            </a:pPr>
            <a:endParaRPr lang="en-US" sz="1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53836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vePerson 2020 WIP">
  <a:themeElements>
    <a:clrScheme name="Simple Light">
      <a:dk1>
        <a:srgbClr val="090C43"/>
      </a:dk1>
      <a:lt1>
        <a:srgbClr val="FFFFFF"/>
      </a:lt1>
      <a:dk2>
        <a:srgbClr val="FE5E00"/>
      </a:dk2>
      <a:lt2>
        <a:srgbClr val="F8F5F3"/>
      </a:lt2>
      <a:accent1>
        <a:srgbClr val="D9D4D0"/>
      </a:accent1>
      <a:accent2>
        <a:srgbClr val="767370"/>
      </a:accent2>
      <a:accent3>
        <a:srgbClr val="005EF4"/>
      </a:accent3>
      <a:accent4>
        <a:srgbClr val="5879DA"/>
      </a:accent4>
      <a:accent5>
        <a:srgbClr val="1D1F52"/>
      </a:accent5>
      <a:accent6>
        <a:srgbClr val="1D1F52"/>
      </a:accent6>
      <a:hlink>
        <a:srgbClr val="005E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128</Words>
  <Application>Microsoft Office PowerPoint</Application>
  <PresentationFormat>On-screen Show (16:9)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Roboto Light</vt:lpstr>
      <vt:lpstr>Wingdings</vt:lpstr>
      <vt:lpstr>Work Sans</vt:lpstr>
      <vt:lpstr>Roboto Black</vt:lpstr>
      <vt:lpstr>Work Sans Regular</vt:lpstr>
      <vt:lpstr>Arial</vt:lpstr>
      <vt:lpstr>Calibri</vt:lpstr>
      <vt:lpstr>Simple Light</vt:lpstr>
      <vt:lpstr>LivePerson 2020 WIP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Program Meeting</dc:title>
  <dc:creator>Ani</dc:creator>
  <cp:lastModifiedBy>Nadel Yapul</cp:lastModifiedBy>
  <cp:revision>123</cp:revision>
  <dcterms:modified xsi:type="dcterms:W3CDTF">2020-11-12T23:40:16Z</dcterms:modified>
</cp:coreProperties>
</file>