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y="6858000" cx="12192000"/>
  <p:notesSz cx="6858000" cy="9144000"/>
  <p:embeddedFontLst>
    <p:embeddedFont>
      <p:font typeface="Raleway"/>
      <p:regular r:id="rId11"/>
      <p:bold r:id="rId12"/>
      <p:italic r:id="rId13"/>
      <p:boldItalic r:id="rId14"/>
    </p:embeddedFont>
    <p:embeddedFont>
      <p:font typeface="Oswald"/>
      <p:regular r:id="rId15"/>
      <p:bold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7" roundtripDataSignature="AMtx7mhbmYqZFsSZk0wMydkIy4y1lbcvz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Raleway-regular.fntdata"/><Relationship Id="rId10" Type="http://schemas.openxmlformats.org/officeDocument/2006/relationships/slide" Target="slides/slide6.xml"/><Relationship Id="rId13" Type="http://schemas.openxmlformats.org/officeDocument/2006/relationships/font" Target="fonts/Raleway-italic.fntdata"/><Relationship Id="rId12" Type="http://schemas.openxmlformats.org/officeDocument/2006/relationships/font" Target="fonts/Raleway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Oswald-regular.fntdata"/><Relationship Id="rId14" Type="http://schemas.openxmlformats.org/officeDocument/2006/relationships/font" Target="fonts/Raleway-boldItalic.fntdata"/><Relationship Id="rId17" Type="http://customschemas.google.com/relationships/presentationmetadata" Target="metadata"/><Relationship Id="rId16" Type="http://schemas.openxmlformats.org/officeDocument/2006/relationships/font" Target="fonts/Oswald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7" name="Google Shape;87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3" name="Google Shape;93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9cddca3bc5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9cddca3bc5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g9cddca3bc5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9cddca3bc5_0_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9cddca3bc5_0_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g9cddca3bc5_0_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9cddca3bc5_0_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9cddca3bc5_0_1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g9cddca3bc5_0_1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9cddca3bc5_0_3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9cddca3bc5_0_3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g9cddca3bc5_0_3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6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6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9" name="Google Shape;19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5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" name="Google Shape;76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6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" name="Google Shape;82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" name="Google Shape;29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9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9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5" name="Google Shape;35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0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10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8" name="Google Shape;48;p11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9" name="Google Shape;49;p11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0" name="Google Shape;50;p11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" name="Google Shape;51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3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2" name="Google Shape;62;p13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3" name="Google Shape;63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4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Google Shape;69;p14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0" name="Google Shape;70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" name="Google Shape;15;p5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gif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avi.cuaed.unam.mx/practica-ingles.html" TargetMode="Externa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/>
          <p:nvPr/>
        </p:nvSpPr>
        <p:spPr>
          <a:xfrm>
            <a:off x="2809351" y="341300"/>
            <a:ext cx="91554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>
                <a:solidFill>
                  <a:schemeClr val="lt1"/>
                </a:solidFill>
              </a:rPr>
              <a:t>Language</a:t>
            </a:r>
            <a:endParaRPr b="0" i="0" sz="4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0" name="Google Shape;90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04800" y="1339425"/>
            <a:ext cx="7610554" cy="5380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"/>
          <p:cNvSpPr txBox="1"/>
          <p:nvPr/>
        </p:nvSpPr>
        <p:spPr>
          <a:xfrm>
            <a:off x="161875" y="2060350"/>
            <a:ext cx="2133900" cy="395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lang="en-US" sz="3000"/>
              <a:t>When chatting with a customer you must watch your….</a:t>
            </a:r>
            <a:endParaRPr b="1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6" name="Google Shape;96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89150" y="2060350"/>
            <a:ext cx="8166525" cy="3443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9cddca3bc5_0_0"/>
          <p:cNvSpPr txBox="1"/>
          <p:nvPr>
            <p:ph idx="1" type="body"/>
          </p:nvPr>
        </p:nvSpPr>
        <p:spPr>
          <a:xfrm>
            <a:off x="103000" y="1825625"/>
            <a:ext cx="2148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Remember to avoid Jargon and abbreviations when it isn’t needed.</a:t>
            </a:r>
            <a:endParaRPr/>
          </a:p>
        </p:txBody>
      </p:sp>
      <p:pic>
        <p:nvPicPr>
          <p:cNvPr id="103" name="Google Shape;103;g9cddca3bc5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90900" y="782175"/>
            <a:ext cx="7470311" cy="5468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9cddca3bc5_0_7"/>
          <p:cNvSpPr txBox="1"/>
          <p:nvPr>
            <p:ph idx="1" type="body"/>
          </p:nvPr>
        </p:nvSpPr>
        <p:spPr>
          <a:xfrm>
            <a:off x="0" y="1987500"/>
            <a:ext cx="23259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In order to avoid this...</a:t>
            </a:r>
            <a:endParaRPr/>
          </a:p>
        </p:txBody>
      </p:sp>
      <p:pic>
        <p:nvPicPr>
          <p:cNvPr id="110" name="Google Shape;110;g9cddca3bc5_0_7"/>
          <p:cNvPicPr preferRelativeResize="0"/>
          <p:nvPr/>
        </p:nvPicPr>
        <p:blipFill rotWithShape="1">
          <a:blip r:embed="rId3">
            <a:alphaModFix/>
          </a:blip>
          <a:srcRect b="5455" l="0" r="0" t="0"/>
          <a:stretch/>
        </p:blipFill>
        <p:spPr>
          <a:xfrm>
            <a:off x="3626200" y="98800"/>
            <a:ext cx="7367200" cy="6239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9cddca3bc5_0_14"/>
          <p:cNvSpPr txBox="1"/>
          <p:nvPr>
            <p:ph idx="1" type="body"/>
          </p:nvPr>
        </p:nvSpPr>
        <p:spPr>
          <a:xfrm>
            <a:off x="-33525" y="1811050"/>
            <a:ext cx="2178600" cy="1846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Let’s do this...</a:t>
            </a:r>
            <a:endParaRPr/>
          </a:p>
        </p:txBody>
      </p:sp>
      <p:sp>
        <p:nvSpPr>
          <p:cNvPr id="117" name="Google Shape;117;g9cddca3bc5_0_14"/>
          <p:cNvSpPr txBox="1"/>
          <p:nvPr/>
        </p:nvSpPr>
        <p:spPr>
          <a:xfrm>
            <a:off x="2251550" y="1015450"/>
            <a:ext cx="4839600" cy="79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rPr>
              <a:t>Use the correct question structure, make sure to put a question mark.</a:t>
            </a:r>
            <a:endParaRPr sz="3000">
              <a:solidFill>
                <a:schemeClr val="accent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18" name="Google Shape;118;g9cddca3bc5_0_14"/>
          <p:cNvSpPr txBox="1"/>
          <p:nvPr/>
        </p:nvSpPr>
        <p:spPr>
          <a:xfrm>
            <a:off x="2453624" y="1941324"/>
            <a:ext cx="4212900" cy="10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In English direct questions are </a:t>
            </a:r>
            <a:r>
              <a:rPr lang="en-US" sz="21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initiated</a:t>
            </a:r>
            <a:r>
              <a:rPr lang="en-US" sz="21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 with a verb. </a:t>
            </a:r>
            <a:endParaRPr sz="21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Can you? Will you? Do you?</a:t>
            </a:r>
            <a:endParaRPr sz="21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19" name="Google Shape;119;g9cddca3bc5_0_14"/>
          <p:cNvSpPr txBox="1"/>
          <p:nvPr/>
        </p:nvSpPr>
        <p:spPr>
          <a:xfrm>
            <a:off x="2561567" y="3033616"/>
            <a:ext cx="4212900" cy="6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rPr>
              <a:t>Always use capital letters</a:t>
            </a:r>
            <a:endParaRPr sz="3000">
              <a:solidFill>
                <a:schemeClr val="accent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20" name="Google Shape;120;g9cddca3bc5_0_14"/>
          <p:cNvSpPr txBox="1"/>
          <p:nvPr/>
        </p:nvSpPr>
        <p:spPr>
          <a:xfrm>
            <a:off x="1736575" y="3615276"/>
            <a:ext cx="4929600" cy="10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In English names, months, days of the week and the pronoun I are always capitalized</a:t>
            </a:r>
            <a:endParaRPr sz="21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21" name="Google Shape;121;g9cddca3bc5_0_14"/>
          <p:cNvSpPr txBox="1"/>
          <p:nvPr/>
        </p:nvSpPr>
        <p:spPr>
          <a:xfrm>
            <a:off x="7795468" y="1339225"/>
            <a:ext cx="4212900" cy="6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rPr>
              <a:t>Avoid using words that you do not know</a:t>
            </a:r>
            <a:endParaRPr sz="3000">
              <a:solidFill>
                <a:schemeClr val="accent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22" name="Google Shape;122;g9cddca3bc5_0_14"/>
          <p:cNvSpPr txBox="1"/>
          <p:nvPr/>
        </p:nvSpPr>
        <p:spPr>
          <a:xfrm>
            <a:off x="7795560" y="1941324"/>
            <a:ext cx="4212900" cy="10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332101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If you are not sure of the meaning of a word, double check before you hit send. </a:t>
            </a:r>
            <a:endParaRPr sz="22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23" name="Google Shape;123;g9cddca3bc5_0_14"/>
          <p:cNvSpPr txBox="1"/>
          <p:nvPr/>
        </p:nvSpPr>
        <p:spPr>
          <a:xfrm>
            <a:off x="2544506" y="4880206"/>
            <a:ext cx="4213500" cy="6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rPr>
              <a:t>Use Courtesy Phrases</a:t>
            </a:r>
            <a:endParaRPr sz="3000">
              <a:solidFill>
                <a:schemeClr val="accent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24" name="Google Shape;124;g9cddca3bc5_0_14"/>
          <p:cNvSpPr txBox="1"/>
          <p:nvPr/>
        </p:nvSpPr>
        <p:spPr>
          <a:xfrm>
            <a:off x="2544795" y="5504161"/>
            <a:ext cx="4212900" cy="10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89999" lvl="0" marL="89999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	Please/ Could you/ May you </a:t>
            </a:r>
            <a:br>
              <a:rPr lang="en-US" sz="22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lang="en-US" sz="22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And others…….</a:t>
            </a:r>
            <a:endParaRPr sz="22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25" name="Google Shape;125;g9cddca3bc5_0_14"/>
          <p:cNvSpPr txBox="1"/>
          <p:nvPr/>
        </p:nvSpPr>
        <p:spPr>
          <a:xfrm>
            <a:off x="7795150" y="3106656"/>
            <a:ext cx="4213500" cy="6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rPr>
              <a:t>KISS (Keep It Silly Simple)</a:t>
            </a:r>
            <a:endParaRPr sz="3000">
              <a:solidFill>
                <a:schemeClr val="accent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26" name="Google Shape;126;g9cddca3bc5_0_14"/>
          <p:cNvSpPr txBox="1"/>
          <p:nvPr/>
        </p:nvSpPr>
        <p:spPr>
          <a:xfrm>
            <a:off x="7795764" y="3730611"/>
            <a:ext cx="4212900" cy="10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Do not complicate or over elaborate the phrases you use.</a:t>
            </a:r>
            <a:endParaRPr sz="22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27" name="Google Shape;127;g9cddca3bc5_0_14"/>
          <p:cNvSpPr txBox="1"/>
          <p:nvPr/>
        </p:nvSpPr>
        <p:spPr>
          <a:xfrm>
            <a:off x="7795762" y="4737890"/>
            <a:ext cx="4684500" cy="6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rPr>
              <a:t>Never use internal words with the customer</a:t>
            </a:r>
            <a:endParaRPr sz="3000">
              <a:solidFill>
                <a:schemeClr val="accent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28" name="Google Shape;128;g9cddca3bc5_0_14"/>
          <p:cNvSpPr txBox="1"/>
          <p:nvPr/>
        </p:nvSpPr>
        <p:spPr>
          <a:xfrm>
            <a:off x="7795142" y="5350310"/>
            <a:ext cx="4549800" cy="10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62101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They do not know what KDB or ITT is, so avoid using this words with them.</a:t>
            </a:r>
            <a:endParaRPr sz="22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grpSp>
        <p:nvGrpSpPr>
          <p:cNvPr id="129" name="Google Shape;129;g9cddca3bc5_0_14"/>
          <p:cNvGrpSpPr/>
          <p:nvPr/>
        </p:nvGrpSpPr>
        <p:grpSpPr>
          <a:xfrm>
            <a:off x="7157420" y="1436067"/>
            <a:ext cx="146694" cy="4367310"/>
            <a:chOff x="240800" y="2387710"/>
            <a:chExt cx="14075" cy="469190"/>
          </a:xfrm>
        </p:grpSpPr>
        <p:sp>
          <p:nvSpPr>
            <p:cNvPr id="130" name="Google Shape;130;g9cddca3bc5_0_14"/>
            <p:cNvSpPr/>
            <p:nvPr/>
          </p:nvSpPr>
          <p:spPr>
            <a:xfrm>
              <a:off x="240802" y="2387710"/>
              <a:ext cx="11398" cy="362762"/>
            </a:xfrm>
            <a:custGeom>
              <a:rect b="b" l="l" r="r" t="t"/>
              <a:pathLst>
                <a:path extrusionOk="0" h="16409" w="456">
                  <a:moveTo>
                    <a:pt x="0" y="1"/>
                  </a:moveTo>
                  <a:lnTo>
                    <a:pt x="0" y="16408"/>
                  </a:lnTo>
                  <a:lnTo>
                    <a:pt x="455" y="16408"/>
                  </a:lnTo>
                  <a:lnTo>
                    <a:pt x="4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/>
            </a:p>
          </p:txBody>
        </p:sp>
        <p:sp>
          <p:nvSpPr>
            <p:cNvPr id="131" name="Google Shape;131;g9cddca3bc5_0_14"/>
            <p:cNvSpPr/>
            <p:nvPr/>
          </p:nvSpPr>
          <p:spPr>
            <a:xfrm>
              <a:off x="240800" y="2777525"/>
              <a:ext cx="13550" cy="9775"/>
            </a:xfrm>
            <a:custGeom>
              <a:rect b="b" l="l" r="r" t="t"/>
              <a:pathLst>
                <a:path extrusionOk="0" h="391" w="542">
                  <a:moveTo>
                    <a:pt x="215" y="1"/>
                  </a:moveTo>
                  <a:cubicBezTo>
                    <a:pt x="67" y="1"/>
                    <a:pt x="0" y="169"/>
                    <a:pt x="0" y="254"/>
                  </a:cubicBezTo>
                  <a:lnTo>
                    <a:pt x="107" y="361"/>
                  </a:lnTo>
                  <a:cubicBezTo>
                    <a:pt x="153" y="382"/>
                    <a:pt x="198" y="391"/>
                    <a:pt x="240" y="391"/>
                  </a:cubicBezTo>
                  <a:cubicBezTo>
                    <a:pt x="418" y="391"/>
                    <a:pt x="542" y="234"/>
                    <a:pt x="455" y="147"/>
                  </a:cubicBezTo>
                  <a:cubicBezTo>
                    <a:pt x="455" y="40"/>
                    <a:pt x="348" y="40"/>
                    <a:pt x="348" y="40"/>
                  </a:cubicBezTo>
                  <a:cubicBezTo>
                    <a:pt x="298" y="12"/>
                    <a:pt x="254" y="1"/>
                    <a:pt x="21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/>
            </a:p>
          </p:txBody>
        </p:sp>
        <p:sp>
          <p:nvSpPr>
            <p:cNvPr id="132" name="Google Shape;132;g9cddca3bc5_0_14"/>
            <p:cNvSpPr/>
            <p:nvPr/>
          </p:nvSpPr>
          <p:spPr>
            <a:xfrm>
              <a:off x="240800" y="2811975"/>
              <a:ext cx="14075" cy="10725"/>
            </a:xfrm>
            <a:custGeom>
              <a:rect b="b" l="l" r="r" t="t"/>
              <a:pathLst>
                <a:path extrusionOk="0" h="429" w="563">
                  <a:moveTo>
                    <a:pt x="348" y="0"/>
                  </a:moveTo>
                  <a:cubicBezTo>
                    <a:pt x="107" y="0"/>
                    <a:pt x="0" y="108"/>
                    <a:pt x="0" y="322"/>
                  </a:cubicBezTo>
                  <a:cubicBezTo>
                    <a:pt x="107" y="322"/>
                    <a:pt x="107" y="429"/>
                    <a:pt x="107" y="429"/>
                  </a:cubicBezTo>
                  <a:cubicBezTo>
                    <a:pt x="348" y="429"/>
                    <a:pt x="562" y="322"/>
                    <a:pt x="455" y="108"/>
                  </a:cubicBezTo>
                  <a:lnTo>
                    <a:pt x="3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/>
            </a:p>
          </p:txBody>
        </p:sp>
        <p:sp>
          <p:nvSpPr>
            <p:cNvPr id="133" name="Google Shape;133;g9cddca3bc5_0_14"/>
            <p:cNvSpPr/>
            <p:nvPr/>
          </p:nvSpPr>
          <p:spPr>
            <a:xfrm>
              <a:off x="240800" y="2847375"/>
              <a:ext cx="13550" cy="9525"/>
            </a:xfrm>
            <a:custGeom>
              <a:rect b="b" l="l" r="r" t="t"/>
              <a:pathLst>
                <a:path extrusionOk="0" h="381" w="542">
                  <a:moveTo>
                    <a:pt x="224" y="1"/>
                  </a:moveTo>
                  <a:cubicBezTo>
                    <a:pt x="70" y="1"/>
                    <a:pt x="0" y="157"/>
                    <a:pt x="0" y="244"/>
                  </a:cubicBezTo>
                  <a:lnTo>
                    <a:pt x="107" y="351"/>
                  </a:lnTo>
                  <a:cubicBezTo>
                    <a:pt x="153" y="371"/>
                    <a:pt x="198" y="380"/>
                    <a:pt x="240" y="380"/>
                  </a:cubicBezTo>
                  <a:cubicBezTo>
                    <a:pt x="418" y="380"/>
                    <a:pt x="542" y="223"/>
                    <a:pt x="455" y="137"/>
                  </a:cubicBezTo>
                  <a:cubicBezTo>
                    <a:pt x="455" y="30"/>
                    <a:pt x="348" y="30"/>
                    <a:pt x="348" y="30"/>
                  </a:cubicBezTo>
                  <a:cubicBezTo>
                    <a:pt x="302" y="9"/>
                    <a:pt x="261" y="1"/>
                    <a:pt x="2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/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9cddca3bc5_0_38"/>
          <p:cNvSpPr txBox="1"/>
          <p:nvPr>
            <p:ph idx="1" type="body"/>
          </p:nvPr>
        </p:nvSpPr>
        <p:spPr>
          <a:xfrm>
            <a:off x="3031650" y="1488100"/>
            <a:ext cx="8064900" cy="4811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</a:rPr>
              <a:t>If you feel like you needed, ask for help. 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</a:rPr>
              <a:t>Do an extra English course or study on your own. 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</a:rPr>
              <a:t>There is no shame on learning and studying, but it is shameful to pretend that you know something and then not being able to demonstrate it.</a:t>
            </a:r>
            <a:br>
              <a:rPr lang="en-US">
                <a:solidFill>
                  <a:srgbClr val="FFFFFF"/>
                </a:solidFill>
              </a:rPr>
            </a:br>
            <a:br>
              <a:rPr lang="en-US">
                <a:solidFill>
                  <a:srgbClr val="FFFFFF"/>
                </a:solidFill>
              </a:rPr>
            </a:br>
            <a:r>
              <a:rPr lang="en-US">
                <a:solidFill>
                  <a:srgbClr val="FFFFFF"/>
                </a:solidFill>
              </a:rPr>
              <a:t>Here is the link to a course I recommend: </a:t>
            </a:r>
            <a:r>
              <a:rPr lang="en-US" u="sng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Https://avi.cuaed.unam.mx/practica-ingles.html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g9cddca3bc5_0_38"/>
          <p:cNvSpPr txBox="1"/>
          <p:nvPr>
            <p:ph idx="1" type="body"/>
          </p:nvPr>
        </p:nvSpPr>
        <p:spPr>
          <a:xfrm>
            <a:off x="0" y="1948600"/>
            <a:ext cx="2276400" cy="1701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Language coaching</a:t>
            </a:r>
            <a:endParaRPr/>
          </a:p>
        </p:txBody>
      </p:sp>
      <p:pic>
        <p:nvPicPr>
          <p:cNvPr id="141" name="Google Shape;141;g9cddca3bc5_0_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31650" y="-176600"/>
            <a:ext cx="7785150" cy="6666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2020-07-27T14:12:33Z</dcterms:created>
  <dc:creator>Jonathan Jose</dc:creator>
</cp:coreProperties>
</file>