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eb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0" r:id="rId2"/>
  </p:sldMasterIdLst>
  <p:sldIdLst>
    <p:sldId id="277" r:id="rId3"/>
    <p:sldId id="425" r:id="rId4"/>
    <p:sldId id="280" r:id="rId5"/>
    <p:sldId id="370" r:id="rId6"/>
    <p:sldId id="292" r:id="rId7"/>
    <p:sldId id="362" r:id="rId8"/>
    <p:sldId id="298" r:id="rId9"/>
    <p:sldId id="288" r:id="rId10"/>
    <p:sldId id="306" r:id="rId11"/>
    <p:sldId id="256" r:id="rId12"/>
    <p:sldId id="371" r:id="rId13"/>
    <p:sldId id="372" r:id="rId14"/>
    <p:sldId id="262" r:id="rId15"/>
    <p:sldId id="307" r:id="rId16"/>
    <p:sldId id="297" r:id="rId17"/>
    <p:sldId id="260" r:id="rId18"/>
    <p:sldId id="303" r:id="rId19"/>
    <p:sldId id="264" r:id="rId20"/>
    <p:sldId id="373" r:id="rId21"/>
    <p:sldId id="261" r:id="rId22"/>
    <p:sldId id="359" r:id="rId23"/>
    <p:sldId id="257" r:id="rId24"/>
    <p:sldId id="263" r:id="rId25"/>
    <p:sldId id="259" r:id="rId26"/>
    <p:sldId id="374" r:id="rId27"/>
    <p:sldId id="367" r:id="rId28"/>
    <p:sldId id="420" r:id="rId29"/>
    <p:sldId id="375" r:id="rId30"/>
    <p:sldId id="258" r:id="rId31"/>
    <p:sldId id="376" r:id="rId32"/>
    <p:sldId id="377" r:id="rId33"/>
    <p:sldId id="378" r:id="rId34"/>
    <p:sldId id="379" r:id="rId35"/>
    <p:sldId id="380" r:id="rId36"/>
    <p:sldId id="381" r:id="rId37"/>
    <p:sldId id="382" r:id="rId38"/>
    <p:sldId id="383" r:id="rId39"/>
    <p:sldId id="384" r:id="rId40"/>
    <p:sldId id="385" r:id="rId41"/>
    <p:sldId id="386" r:id="rId42"/>
    <p:sldId id="387" r:id="rId43"/>
    <p:sldId id="388" r:id="rId44"/>
    <p:sldId id="389" r:id="rId45"/>
    <p:sldId id="390" r:id="rId46"/>
    <p:sldId id="392" r:id="rId47"/>
    <p:sldId id="408" r:id="rId48"/>
    <p:sldId id="394" r:id="rId49"/>
    <p:sldId id="397" r:id="rId50"/>
    <p:sldId id="398" r:id="rId51"/>
    <p:sldId id="399" r:id="rId52"/>
    <p:sldId id="400" r:id="rId53"/>
    <p:sldId id="401" r:id="rId54"/>
    <p:sldId id="402" r:id="rId55"/>
    <p:sldId id="403" r:id="rId56"/>
    <p:sldId id="404" r:id="rId57"/>
    <p:sldId id="405" r:id="rId58"/>
    <p:sldId id="406" r:id="rId59"/>
    <p:sldId id="407" r:id="rId60"/>
    <p:sldId id="395" r:id="rId61"/>
    <p:sldId id="426" r:id="rId62"/>
    <p:sldId id="410" r:id="rId63"/>
    <p:sldId id="411" r:id="rId64"/>
    <p:sldId id="423" r:id="rId65"/>
    <p:sldId id="412" r:id="rId66"/>
    <p:sldId id="413" r:id="rId67"/>
    <p:sldId id="424" r:id="rId68"/>
    <p:sldId id="414" r:id="rId69"/>
    <p:sldId id="415" r:id="rId70"/>
    <p:sldId id="416" r:id="rId71"/>
    <p:sldId id="417" r:id="rId72"/>
    <p:sldId id="418" r:id="rId73"/>
    <p:sldId id="419" r:id="rId74"/>
    <p:sldId id="409" r:id="rId75"/>
    <p:sldId id="427" r:id="rId76"/>
    <p:sldId id="428" r:id="rId77"/>
    <p:sldId id="430" r:id="rId78"/>
    <p:sldId id="431" r:id="rId79"/>
    <p:sldId id="433" r:id="rId80"/>
    <p:sldId id="434" r:id="rId81"/>
    <p:sldId id="435" r:id="rId82"/>
    <p:sldId id="436" r:id="rId83"/>
    <p:sldId id="438" r:id="rId84"/>
    <p:sldId id="439" r:id="rId85"/>
    <p:sldId id="440" r:id="rId86"/>
    <p:sldId id="441" r:id="rId87"/>
    <p:sldId id="442" r:id="rId88"/>
    <p:sldId id="265" r:id="rId8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briela de Jesus" initials="GdJ" lastIdx="2" clrIdx="0">
    <p:extLst>
      <p:ext uri="{19B8F6BF-5375-455C-9EA6-DF929625EA0E}">
        <p15:presenceInfo xmlns:p15="http://schemas.microsoft.com/office/powerpoint/2012/main" userId="8cea4fc506d5c78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25C"/>
    <a:srgbClr val="001A86"/>
    <a:srgbClr val="0024BE"/>
    <a:srgbClr val="CD09F3"/>
    <a:srgbClr val="89029C"/>
    <a:srgbClr val="FFC6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7" autoAdjust="0"/>
    <p:restoredTop sz="94660"/>
  </p:normalViewPr>
  <p:slideViewPr>
    <p:cSldViewPr snapToGrid="0">
      <p:cViewPr>
        <p:scale>
          <a:sx n="66" d="100"/>
          <a:sy n="66" d="100"/>
        </p:scale>
        <p:origin x="-36" y="2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commentAuthors" Target="commentAuthor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363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06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30952600-8863-4BB4-B313-9925C6C0FBEC}"/>
              </a:ext>
            </a:extLst>
          </p:cNvPr>
          <p:cNvSpPr>
            <a:spLocks noGrp="1"/>
          </p:cNvSpPr>
          <p:nvPr>
            <p:ph type="pic" sz="quarter" idx="10"/>
          </p:nvPr>
        </p:nvSpPr>
        <p:spPr>
          <a:xfrm>
            <a:off x="5276850" y="0"/>
            <a:ext cx="6915150" cy="6858000"/>
          </a:xfrm>
          <a:custGeom>
            <a:avLst/>
            <a:gdLst>
              <a:gd name="connsiteX0" fmla="*/ 3429000 w 6915150"/>
              <a:gd name="connsiteY0" fmla="*/ 0 h 6858000"/>
              <a:gd name="connsiteX1" fmla="*/ 6915150 w 6915150"/>
              <a:gd name="connsiteY1" fmla="*/ 0 h 6858000"/>
              <a:gd name="connsiteX2" fmla="*/ 6915150 w 6915150"/>
              <a:gd name="connsiteY2" fmla="*/ 6858000 h 6858000"/>
              <a:gd name="connsiteX3" fmla="*/ 0 w 6915150"/>
              <a:gd name="connsiteY3" fmla="*/ 6858000 h 6858000"/>
              <a:gd name="connsiteX4" fmla="*/ 5238750 w 6915150"/>
              <a:gd name="connsiteY4" fmla="*/ 29337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5150" h="6858000">
                <a:moveTo>
                  <a:pt x="3429000" y="0"/>
                </a:moveTo>
                <a:lnTo>
                  <a:pt x="6915150" y="0"/>
                </a:lnTo>
                <a:lnTo>
                  <a:pt x="6915150" y="6858000"/>
                </a:lnTo>
                <a:lnTo>
                  <a:pt x="0" y="6858000"/>
                </a:lnTo>
                <a:lnTo>
                  <a:pt x="5238750" y="2933700"/>
                </a:lnTo>
                <a:close/>
              </a:path>
            </a:pathLst>
          </a:custGeom>
        </p:spPr>
        <p:txBody>
          <a:bodyPr wrap="square">
            <a:noAutofit/>
          </a:bodyPr>
          <a:lstStyle/>
          <a:p>
            <a:endParaRPr lang="en-US"/>
          </a:p>
        </p:txBody>
      </p:sp>
    </p:spTree>
    <p:extLst>
      <p:ext uri="{BB962C8B-B14F-4D97-AF65-F5344CB8AC3E}">
        <p14:creationId xmlns:p14="http://schemas.microsoft.com/office/powerpoint/2010/main" val="20920530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516627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95653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52869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38542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22A59BEA-ABB6-41B6-BE02-25482717FC62}"/>
              </a:ext>
            </a:extLst>
          </p:cNvPr>
          <p:cNvSpPr>
            <a:spLocks noGrp="1"/>
          </p:cNvSpPr>
          <p:nvPr>
            <p:ph type="pic" sz="quarter" idx="10"/>
          </p:nvPr>
        </p:nvSpPr>
        <p:spPr>
          <a:xfrm>
            <a:off x="6212298" y="0"/>
            <a:ext cx="4056222" cy="6858000"/>
          </a:xfrm>
          <a:custGeom>
            <a:avLst/>
            <a:gdLst>
              <a:gd name="connsiteX0" fmla="*/ 8528 w 4056222"/>
              <a:gd name="connsiteY0" fmla="*/ 5638800 h 6858000"/>
              <a:gd name="connsiteX1" fmla="*/ 4050536 w 4056222"/>
              <a:gd name="connsiteY1" fmla="*/ 5638800 h 6858000"/>
              <a:gd name="connsiteX2" fmla="*/ 4056222 w 4056222"/>
              <a:gd name="connsiteY2" fmla="*/ 5640162 h 6858000"/>
              <a:gd name="connsiteX3" fmla="*/ 4053380 w 4056222"/>
              <a:gd name="connsiteY3" fmla="*/ 6856639 h 6858000"/>
              <a:gd name="connsiteX4" fmla="*/ 4047694 w 4056222"/>
              <a:gd name="connsiteY4" fmla="*/ 6858000 h 6858000"/>
              <a:gd name="connsiteX5" fmla="*/ 5685 w 4056222"/>
              <a:gd name="connsiteY5" fmla="*/ 6858000 h 6858000"/>
              <a:gd name="connsiteX6" fmla="*/ 0 w 4056222"/>
              <a:gd name="connsiteY6" fmla="*/ 6856639 h 6858000"/>
              <a:gd name="connsiteX7" fmla="*/ 2843 w 4056222"/>
              <a:gd name="connsiteY7" fmla="*/ 5640162 h 6858000"/>
              <a:gd name="connsiteX8" fmla="*/ 8528 w 4056222"/>
              <a:gd name="connsiteY8" fmla="*/ 5638800 h 6858000"/>
              <a:gd name="connsiteX9" fmla="*/ 8528 w 4056222"/>
              <a:gd name="connsiteY9" fmla="*/ 0 h 6858000"/>
              <a:gd name="connsiteX10" fmla="*/ 4050536 w 4056222"/>
              <a:gd name="connsiteY10" fmla="*/ 0 h 6858000"/>
              <a:gd name="connsiteX11" fmla="*/ 4056222 w 4056222"/>
              <a:gd name="connsiteY11" fmla="*/ 5678 h 6858000"/>
              <a:gd name="connsiteX12" fmla="*/ 4053380 w 4056222"/>
              <a:gd name="connsiteY12" fmla="*/ 5079238 h 6858000"/>
              <a:gd name="connsiteX13" fmla="*/ 4047694 w 4056222"/>
              <a:gd name="connsiteY13" fmla="*/ 5084916 h 6858000"/>
              <a:gd name="connsiteX14" fmla="*/ 5685 w 4056222"/>
              <a:gd name="connsiteY14" fmla="*/ 5084916 h 6858000"/>
              <a:gd name="connsiteX15" fmla="*/ 0 w 4056222"/>
              <a:gd name="connsiteY15" fmla="*/ 5079238 h 6858000"/>
              <a:gd name="connsiteX16" fmla="*/ 2843 w 4056222"/>
              <a:gd name="connsiteY16" fmla="*/ 5678 h 6858000"/>
              <a:gd name="connsiteX17" fmla="*/ 8528 w 4056222"/>
              <a:gd name="connsiteY1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56222" h="6858000">
                <a:moveTo>
                  <a:pt x="8528" y="5638800"/>
                </a:moveTo>
                <a:cubicBezTo>
                  <a:pt x="4050536" y="5638800"/>
                  <a:pt x="4050536" y="5638800"/>
                  <a:pt x="4050536" y="5638800"/>
                </a:cubicBezTo>
                <a:cubicBezTo>
                  <a:pt x="4053380" y="5638800"/>
                  <a:pt x="4056222" y="5639481"/>
                  <a:pt x="4056222" y="5640162"/>
                </a:cubicBezTo>
                <a:lnTo>
                  <a:pt x="4053380" y="6856639"/>
                </a:lnTo>
                <a:cubicBezTo>
                  <a:pt x="4053380" y="6857319"/>
                  <a:pt x="4050536" y="6858000"/>
                  <a:pt x="4047694" y="6858000"/>
                </a:cubicBezTo>
                <a:cubicBezTo>
                  <a:pt x="5685" y="6858000"/>
                  <a:pt x="5685" y="6858000"/>
                  <a:pt x="5685" y="6858000"/>
                </a:cubicBezTo>
                <a:cubicBezTo>
                  <a:pt x="2843" y="6858000"/>
                  <a:pt x="0" y="6857319"/>
                  <a:pt x="0" y="6856639"/>
                </a:cubicBezTo>
                <a:cubicBezTo>
                  <a:pt x="2843" y="5640162"/>
                  <a:pt x="2843" y="5640162"/>
                  <a:pt x="2843" y="5640162"/>
                </a:cubicBezTo>
                <a:cubicBezTo>
                  <a:pt x="2843" y="5639481"/>
                  <a:pt x="5685" y="5638800"/>
                  <a:pt x="8528" y="5638800"/>
                </a:cubicBezTo>
                <a:close/>
                <a:moveTo>
                  <a:pt x="8528" y="0"/>
                </a:moveTo>
                <a:cubicBezTo>
                  <a:pt x="4050536" y="0"/>
                  <a:pt x="4050536" y="0"/>
                  <a:pt x="4050536" y="0"/>
                </a:cubicBezTo>
                <a:cubicBezTo>
                  <a:pt x="4053380" y="0"/>
                  <a:pt x="4056222" y="2840"/>
                  <a:pt x="4056222" y="5678"/>
                </a:cubicBezTo>
                <a:lnTo>
                  <a:pt x="4053380" y="5079238"/>
                </a:lnTo>
                <a:cubicBezTo>
                  <a:pt x="4053380" y="5082077"/>
                  <a:pt x="4050536" y="5084916"/>
                  <a:pt x="4047694" y="5084916"/>
                </a:cubicBezTo>
                <a:cubicBezTo>
                  <a:pt x="5685" y="5084916"/>
                  <a:pt x="5685" y="5084916"/>
                  <a:pt x="5685" y="5084916"/>
                </a:cubicBezTo>
                <a:cubicBezTo>
                  <a:pt x="2843" y="5084916"/>
                  <a:pt x="0" y="5082077"/>
                  <a:pt x="0" y="5079238"/>
                </a:cubicBezTo>
                <a:cubicBezTo>
                  <a:pt x="2843" y="5678"/>
                  <a:pt x="2843" y="5678"/>
                  <a:pt x="2843" y="5678"/>
                </a:cubicBezTo>
                <a:cubicBezTo>
                  <a:pt x="2843" y="2840"/>
                  <a:pt x="5685" y="0"/>
                  <a:pt x="8528" y="0"/>
                </a:cubicBezTo>
                <a:close/>
              </a:path>
            </a:pathLst>
          </a:custGeom>
        </p:spPr>
        <p:txBody>
          <a:bodyPr wrap="square" rtlCol="0">
            <a:noAutofit/>
          </a:bodyPr>
          <a:lstStyle/>
          <a:p>
            <a:pPr lvl="0"/>
            <a:endParaRPr lang="en-US" noProof="0" dirty="0"/>
          </a:p>
        </p:txBody>
      </p:sp>
    </p:spTree>
    <p:extLst>
      <p:ext uri="{BB962C8B-B14F-4D97-AF65-F5344CB8AC3E}">
        <p14:creationId xmlns:p14="http://schemas.microsoft.com/office/powerpoint/2010/main" val="33149065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55276B1A-E5AE-4E88-B57E-CF7975320FC5}"/>
              </a:ext>
            </a:extLst>
          </p:cNvPr>
          <p:cNvSpPr>
            <a:spLocks noGrp="1"/>
          </p:cNvSpPr>
          <p:nvPr>
            <p:ph type="pic" sz="quarter" idx="10"/>
          </p:nvPr>
        </p:nvSpPr>
        <p:spPr>
          <a:xfrm>
            <a:off x="0" y="4591050"/>
            <a:ext cx="8115300" cy="1981200"/>
          </a:xfrm>
          <a:custGeom>
            <a:avLst/>
            <a:gdLst>
              <a:gd name="connsiteX0" fmla="*/ 3543300 w 8115300"/>
              <a:gd name="connsiteY0" fmla="*/ 0 h 1981200"/>
              <a:gd name="connsiteX1" fmla="*/ 8115300 w 8115300"/>
              <a:gd name="connsiteY1" fmla="*/ 0 h 1981200"/>
              <a:gd name="connsiteX2" fmla="*/ 8115300 w 8115300"/>
              <a:gd name="connsiteY2" fmla="*/ 1981200 h 1981200"/>
              <a:gd name="connsiteX3" fmla="*/ 3543300 w 8115300"/>
              <a:gd name="connsiteY3" fmla="*/ 1981200 h 1981200"/>
              <a:gd name="connsiteX4" fmla="*/ 0 w 8115300"/>
              <a:gd name="connsiteY4" fmla="*/ 0 h 1981200"/>
              <a:gd name="connsiteX5" fmla="*/ 3390900 w 8115300"/>
              <a:gd name="connsiteY5" fmla="*/ 0 h 1981200"/>
              <a:gd name="connsiteX6" fmla="*/ 3390900 w 8115300"/>
              <a:gd name="connsiteY6" fmla="*/ 1981200 h 1981200"/>
              <a:gd name="connsiteX7" fmla="*/ 0 w 8115300"/>
              <a:gd name="connsiteY7" fmla="*/ 1981200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15300" h="1981200">
                <a:moveTo>
                  <a:pt x="3543300" y="0"/>
                </a:moveTo>
                <a:lnTo>
                  <a:pt x="8115300" y="0"/>
                </a:lnTo>
                <a:lnTo>
                  <a:pt x="8115300" y="1981200"/>
                </a:lnTo>
                <a:lnTo>
                  <a:pt x="3543300" y="1981200"/>
                </a:lnTo>
                <a:close/>
                <a:moveTo>
                  <a:pt x="0" y="0"/>
                </a:moveTo>
                <a:lnTo>
                  <a:pt x="3390900" y="0"/>
                </a:lnTo>
                <a:lnTo>
                  <a:pt x="3390900" y="1981200"/>
                </a:lnTo>
                <a:lnTo>
                  <a:pt x="0" y="1981200"/>
                </a:lnTo>
                <a:close/>
              </a:path>
            </a:pathLst>
          </a:custGeom>
        </p:spPr>
        <p:txBody>
          <a:bodyPr wrap="square">
            <a:noAutofit/>
          </a:bodyPr>
          <a:lstStyle/>
          <a:p>
            <a:endParaRPr lang="en-US"/>
          </a:p>
        </p:txBody>
      </p:sp>
      <p:sp>
        <p:nvSpPr>
          <p:cNvPr id="4" name="Picture Placeholder 9">
            <a:extLst>
              <a:ext uri="{FF2B5EF4-FFF2-40B4-BE49-F238E27FC236}">
                <a16:creationId xmlns:a16="http://schemas.microsoft.com/office/drawing/2014/main" id="{D2B34D31-03FF-44D9-8927-69255E77D71D}"/>
              </a:ext>
            </a:extLst>
          </p:cNvPr>
          <p:cNvSpPr>
            <a:spLocks noGrp="1"/>
          </p:cNvSpPr>
          <p:nvPr>
            <p:ph type="pic" sz="quarter" idx="14"/>
          </p:nvPr>
        </p:nvSpPr>
        <p:spPr>
          <a:xfrm>
            <a:off x="3543300" y="2476500"/>
            <a:ext cx="8648700" cy="1981200"/>
          </a:xfrm>
          <a:custGeom>
            <a:avLst/>
            <a:gdLst>
              <a:gd name="connsiteX0" fmla="*/ 4724400 w 8648700"/>
              <a:gd name="connsiteY0" fmla="*/ 0 h 1981200"/>
              <a:gd name="connsiteX1" fmla="*/ 8648700 w 8648700"/>
              <a:gd name="connsiteY1" fmla="*/ 0 h 1981200"/>
              <a:gd name="connsiteX2" fmla="*/ 8648700 w 8648700"/>
              <a:gd name="connsiteY2" fmla="*/ 1981200 h 1981200"/>
              <a:gd name="connsiteX3" fmla="*/ 4724400 w 8648700"/>
              <a:gd name="connsiteY3" fmla="*/ 1981200 h 1981200"/>
              <a:gd name="connsiteX4" fmla="*/ 0 w 8648700"/>
              <a:gd name="connsiteY4" fmla="*/ 0 h 1981200"/>
              <a:gd name="connsiteX5" fmla="*/ 4572000 w 8648700"/>
              <a:gd name="connsiteY5" fmla="*/ 0 h 1981200"/>
              <a:gd name="connsiteX6" fmla="*/ 4572000 w 8648700"/>
              <a:gd name="connsiteY6" fmla="*/ 1981200 h 1981200"/>
              <a:gd name="connsiteX7" fmla="*/ 0 w 8648700"/>
              <a:gd name="connsiteY7" fmla="*/ 1981200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48700" h="1981200">
                <a:moveTo>
                  <a:pt x="4724400" y="0"/>
                </a:moveTo>
                <a:lnTo>
                  <a:pt x="8648700" y="0"/>
                </a:lnTo>
                <a:lnTo>
                  <a:pt x="8648700" y="1981200"/>
                </a:lnTo>
                <a:lnTo>
                  <a:pt x="4724400" y="1981200"/>
                </a:lnTo>
                <a:close/>
                <a:moveTo>
                  <a:pt x="0" y="0"/>
                </a:moveTo>
                <a:lnTo>
                  <a:pt x="4572000" y="0"/>
                </a:lnTo>
                <a:lnTo>
                  <a:pt x="4572000" y="1981200"/>
                </a:lnTo>
                <a:lnTo>
                  <a:pt x="0" y="1981200"/>
                </a:lnTo>
                <a:close/>
              </a:path>
            </a:pathLst>
          </a:custGeom>
        </p:spPr>
        <p:txBody>
          <a:bodyPr wrap="square">
            <a:noAutofit/>
          </a:bodyPr>
          <a:lstStyle/>
          <a:p>
            <a:endParaRPr lang="en-US"/>
          </a:p>
        </p:txBody>
      </p:sp>
    </p:spTree>
    <p:extLst>
      <p:ext uri="{BB962C8B-B14F-4D97-AF65-F5344CB8AC3E}">
        <p14:creationId xmlns:p14="http://schemas.microsoft.com/office/powerpoint/2010/main" val="20300479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71005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460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39056693-A2AC-434E-BD68-0C67E2FDEF82}"/>
              </a:ext>
            </a:extLst>
          </p:cNvPr>
          <p:cNvSpPr>
            <a:spLocks noGrp="1"/>
          </p:cNvSpPr>
          <p:nvPr>
            <p:ph type="pic" sz="quarter" idx="22"/>
          </p:nvPr>
        </p:nvSpPr>
        <p:spPr>
          <a:xfrm>
            <a:off x="7341086" y="3187793"/>
            <a:ext cx="2908549" cy="1847088"/>
          </a:xfrm>
          <a:prstGeom prst="rect">
            <a:avLst/>
          </a:prstGeom>
          <a:noFill/>
        </p:spPr>
      </p:sp>
      <p:sp>
        <p:nvSpPr>
          <p:cNvPr id="4" name="Picture Placeholder 1">
            <a:extLst>
              <a:ext uri="{FF2B5EF4-FFF2-40B4-BE49-F238E27FC236}">
                <a16:creationId xmlns:a16="http://schemas.microsoft.com/office/drawing/2014/main" id="{AB4BDE68-5016-43C0-BFAC-26112B4BB5A1}"/>
              </a:ext>
            </a:extLst>
          </p:cNvPr>
          <p:cNvSpPr>
            <a:spLocks noGrp="1"/>
          </p:cNvSpPr>
          <p:nvPr>
            <p:ph type="pic" sz="quarter" idx="24"/>
          </p:nvPr>
        </p:nvSpPr>
        <p:spPr>
          <a:xfrm>
            <a:off x="1930377" y="3187793"/>
            <a:ext cx="2908549" cy="1847088"/>
          </a:xfrm>
          <a:prstGeom prst="rect">
            <a:avLst/>
          </a:prstGeom>
          <a:noFill/>
        </p:spPr>
      </p:sp>
      <p:sp>
        <p:nvSpPr>
          <p:cNvPr id="5" name="Picture Placeholder 2">
            <a:extLst>
              <a:ext uri="{FF2B5EF4-FFF2-40B4-BE49-F238E27FC236}">
                <a16:creationId xmlns:a16="http://schemas.microsoft.com/office/drawing/2014/main" id="{20D83DD0-CE28-458C-B0DF-696B55A0AA67}"/>
              </a:ext>
            </a:extLst>
          </p:cNvPr>
          <p:cNvSpPr>
            <a:spLocks noGrp="1"/>
          </p:cNvSpPr>
          <p:nvPr>
            <p:ph type="pic" sz="quarter" idx="23"/>
          </p:nvPr>
        </p:nvSpPr>
        <p:spPr>
          <a:xfrm>
            <a:off x="4452513" y="3544622"/>
            <a:ext cx="3281748" cy="2071116"/>
          </a:xfrm>
          <a:prstGeom prst="rect">
            <a:avLst/>
          </a:prstGeom>
          <a:noFill/>
        </p:spPr>
      </p:sp>
    </p:spTree>
    <p:extLst>
      <p:ext uri="{BB962C8B-B14F-4D97-AF65-F5344CB8AC3E}">
        <p14:creationId xmlns:p14="http://schemas.microsoft.com/office/powerpoint/2010/main" val="7791098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750791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8857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C88D02F4-62D6-4228-BD82-C8896F35E185}"/>
              </a:ext>
            </a:extLst>
          </p:cNvPr>
          <p:cNvSpPr>
            <a:spLocks noGrp="1"/>
          </p:cNvSpPr>
          <p:nvPr>
            <p:ph type="pic" sz="quarter" idx="10"/>
          </p:nvPr>
        </p:nvSpPr>
        <p:spPr>
          <a:xfrm>
            <a:off x="3523019" y="644370"/>
            <a:ext cx="5145962" cy="5569260"/>
          </a:xfrm>
          <a:custGeom>
            <a:avLst/>
            <a:gdLst>
              <a:gd name="connsiteX0" fmla="*/ 2117012 w 4234023"/>
              <a:gd name="connsiteY0" fmla="*/ 0 h 4582306"/>
              <a:gd name="connsiteX1" fmla="*/ 2589615 w 4234023"/>
              <a:gd name="connsiteY1" fmla="*/ 112881 h 4582306"/>
              <a:gd name="connsiteX2" fmla="*/ 3761224 w 4234023"/>
              <a:gd name="connsiteY2" fmla="*/ 791462 h 4582306"/>
              <a:gd name="connsiteX3" fmla="*/ 4234023 w 4234023"/>
              <a:gd name="connsiteY3" fmla="*/ 1611279 h 4582306"/>
              <a:gd name="connsiteX4" fmla="*/ 4234023 w 4234023"/>
              <a:gd name="connsiteY4" fmla="*/ 2971028 h 4582306"/>
              <a:gd name="connsiteX5" fmla="*/ 3761224 w 4234023"/>
              <a:gd name="connsiteY5" fmla="*/ 3790845 h 4582306"/>
              <a:gd name="connsiteX6" fmla="*/ 2589615 w 4234023"/>
              <a:gd name="connsiteY6" fmla="*/ 4469425 h 4582306"/>
              <a:gd name="connsiteX7" fmla="*/ 1644408 w 4234023"/>
              <a:gd name="connsiteY7" fmla="*/ 4469425 h 4582306"/>
              <a:gd name="connsiteX8" fmla="*/ 472799 w 4234023"/>
              <a:gd name="connsiteY8" fmla="*/ 3790845 h 4582306"/>
              <a:gd name="connsiteX9" fmla="*/ 0 w 4234023"/>
              <a:gd name="connsiteY9" fmla="*/ 2971028 h 4582306"/>
              <a:gd name="connsiteX10" fmla="*/ 0 w 4234023"/>
              <a:gd name="connsiteY10" fmla="*/ 1611279 h 4582306"/>
              <a:gd name="connsiteX11" fmla="*/ 472799 w 4234023"/>
              <a:gd name="connsiteY11" fmla="*/ 791462 h 4582306"/>
              <a:gd name="connsiteX12" fmla="*/ 1644408 w 4234023"/>
              <a:gd name="connsiteY12" fmla="*/ 112881 h 4582306"/>
              <a:gd name="connsiteX13" fmla="*/ 2117012 w 4234023"/>
              <a:gd name="connsiteY13" fmla="*/ 0 h 458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34023" h="4582306">
                <a:moveTo>
                  <a:pt x="2117012" y="0"/>
                </a:moveTo>
                <a:cubicBezTo>
                  <a:pt x="2288333" y="0"/>
                  <a:pt x="2459654" y="37627"/>
                  <a:pt x="2589615" y="112881"/>
                </a:cubicBezTo>
                <a:lnTo>
                  <a:pt x="3761224" y="791462"/>
                </a:lnTo>
                <a:cubicBezTo>
                  <a:pt x="4021342" y="941970"/>
                  <a:pt x="4234023" y="1310909"/>
                  <a:pt x="4234023" y="1611279"/>
                </a:cubicBezTo>
                <a:lnTo>
                  <a:pt x="4234023" y="2971028"/>
                </a:lnTo>
                <a:cubicBezTo>
                  <a:pt x="4234023" y="3271397"/>
                  <a:pt x="4021342" y="3640336"/>
                  <a:pt x="3761224" y="3790845"/>
                </a:cubicBezTo>
                <a:lnTo>
                  <a:pt x="2589615" y="4469425"/>
                </a:lnTo>
                <a:cubicBezTo>
                  <a:pt x="2329693" y="4619933"/>
                  <a:pt x="1904330" y="4619933"/>
                  <a:pt x="1644408" y="4469425"/>
                </a:cubicBezTo>
                <a:lnTo>
                  <a:pt x="472799" y="3790845"/>
                </a:lnTo>
                <a:cubicBezTo>
                  <a:pt x="212681" y="3640336"/>
                  <a:pt x="0" y="3271397"/>
                  <a:pt x="0" y="2971028"/>
                </a:cubicBezTo>
                <a:lnTo>
                  <a:pt x="0" y="1611279"/>
                </a:lnTo>
                <a:cubicBezTo>
                  <a:pt x="0" y="1310909"/>
                  <a:pt x="212681" y="941970"/>
                  <a:pt x="472799" y="791462"/>
                </a:cubicBezTo>
                <a:lnTo>
                  <a:pt x="1644408" y="112881"/>
                </a:lnTo>
                <a:cubicBezTo>
                  <a:pt x="1774369" y="37627"/>
                  <a:pt x="1945691" y="0"/>
                  <a:pt x="2117012"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5594185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87452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CC4C3B3F-1638-491E-BA17-CE97DE171AAE}"/>
              </a:ext>
            </a:extLst>
          </p:cNvPr>
          <p:cNvSpPr>
            <a:spLocks noGrp="1"/>
          </p:cNvSpPr>
          <p:nvPr>
            <p:ph type="pic" sz="quarter" idx="16" hasCustomPrompt="1"/>
          </p:nvPr>
        </p:nvSpPr>
        <p:spPr>
          <a:xfrm>
            <a:off x="1790700" y="1"/>
            <a:ext cx="4305300" cy="2372496"/>
          </a:xfrm>
          <a:prstGeom prst="rect">
            <a:avLst/>
          </a:prstGeom>
          <a:noFill/>
        </p:spPr>
        <p:txBody>
          <a:bodyPr wrap="square" anchor="ctr">
            <a:noAutofit/>
          </a:bodyPr>
          <a:lstStyle>
            <a:lvl1pPr algn="ctr">
              <a:defRPr sz="1600" b="0" i="0">
                <a:latin typeface="Titillium" charset="0"/>
                <a:ea typeface="Titillium" charset="0"/>
                <a:cs typeface="Titillium" charset="0"/>
              </a:defRPr>
            </a:lvl1pPr>
          </a:lstStyle>
          <a:p>
            <a:r>
              <a:rPr lang="en-US"/>
              <a:t>Insert Image</a:t>
            </a:r>
          </a:p>
        </p:txBody>
      </p:sp>
      <p:sp>
        <p:nvSpPr>
          <p:cNvPr id="4" name="Picture Placeholder 4">
            <a:extLst>
              <a:ext uri="{FF2B5EF4-FFF2-40B4-BE49-F238E27FC236}">
                <a16:creationId xmlns:a16="http://schemas.microsoft.com/office/drawing/2014/main" id="{3F92C9BC-AB6F-4786-86F1-A73367A47099}"/>
              </a:ext>
            </a:extLst>
          </p:cNvPr>
          <p:cNvSpPr>
            <a:spLocks noGrp="1"/>
          </p:cNvSpPr>
          <p:nvPr>
            <p:ph type="pic" sz="quarter" idx="17" hasCustomPrompt="1"/>
          </p:nvPr>
        </p:nvSpPr>
        <p:spPr>
          <a:xfrm>
            <a:off x="1790700" y="4485504"/>
            <a:ext cx="4305300" cy="2372496"/>
          </a:xfrm>
          <a:prstGeom prst="rect">
            <a:avLst/>
          </a:prstGeom>
          <a:noFill/>
        </p:spPr>
        <p:txBody>
          <a:bodyPr wrap="square" anchor="ctr">
            <a:noAutofit/>
          </a:bodyPr>
          <a:lstStyle>
            <a:lvl1pPr algn="ctr">
              <a:defRPr sz="1600" b="0" i="0">
                <a:latin typeface="Titillium" charset="0"/>
                <a:ea typeface="Titillium" charset="0"/>
                <a:cs typeface="Titillium" charset="0"/>
              </a:defRPr>
            </a:lvl1pPr>
          </a:lstStyle>
          <a:p>
            <a:r>
              <a:rPr lang="en-US"/>
              <a:t>Insert Image</a:t>
            </a:r>
          </a:p>
        </p:txBody>
      </p:sp>
    </p:spTree>
    <p:extLst>
      <p:ext uri="{BB962C8B-B14F-4D97-AF65-F5344CB8AC3E}">
        <p14:creationId xmlns:p14="http://schemas.microsoft.com/office/powerpoint/2010/main" val="28229890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83884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601662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sp>
        <p:nvSpPr>
          <p:cNvPr id="6" name="Picture Placeholder 2"/>
          <p:cNvSpPr>
            <a:spLocks noGrp="1"/>
          </p:cNvSpPr>
          <p:nvPr>
            <p:ph type="pic" sz="quarter" idx="11" hasCustomPrompt="1"/>
          </p:nvPr>
        </p:nvSpPr>
        <p:spPr>
          <a:xfrm>
            <a:off x="-32213" y="-24938"/>
            <a:ext cx="12281793" cy="6924092"/>
          </a:xfrm>
          <a:custGeom>
            <a:avLst/>
            <a:gdLst>
              <a:gd name="connsiteX0" fmla="*/ 0 w 2589153"/>
              <a:gd name="connsiteY0" fmla="*/ 0 h 2348970"/>
              <a:gd name="connsiteX1" fmla="*/ 2589153 w 2589153"/>
              <a:gd name="connsiteY1" fmla="*/ 0 h 2348970"/>
              <a:gd name="connsiteX2" fmla="*/ 2589153 w 2589153"/>
              <a:gd name="connsiteY2" fmla="*/ 2348970 h 2348970"/>
              <a:gd name="connsiteX3" fmla="*/ 0 w 2589153"/>
              <a:gd name="connsiteY3" fmla="*/ 2348970 h 2348970"/>
              <a:gd name="connsiteX4" fmla="*/ 0 w 2589153"/>
              <a:gd name="connsiteY4" fmla="*/ 0 h 2348970"/>
              <a:gd name="connsiteX0" fmla="*/ 0 w 8009051"/>
              <a:gd name="connsiteY0" fmla="*/ 0 h 3296621"/>
              <a:gd name="connsiteX1" fmla="*/ 8009051 w 8009051"/>
              <a:gd name="connsiteY1" fmla="*/ 947651 h 3296621"/>
              <a:gd name="connsiteX2" fmla="*/ 8009051 w 8009051"/>
              <a:gd name="connsiteY2" fmla="*/ 3296621 h 3296621"/>
              <a:gd name="connsiteX3" fmla="*/ 5419898 w 8009051"/>
              <a:gd name="connsiteY3" fmla="*/ 3296621 h 3296621"/>
              <a:gd name="connsiteX4" fmla="*/ 0 w 8009051"/>
              <a:gd name="connsiteY4" fmla="*/ 0 h 3296621"/>
              <a:gd name="connsiteX0" fmla="*/ 0 w 10773295"/>
              <a:gd name="connsiteY0" fmla="*/ 0 h 6480395"/>
              <a:gd name="connsiteX1" fmla="*/ 8009051 w 10773295"/>
              <a:gd name="connsiteY1" fmla="*/ 947651 h 6480395"/>
              <a:gd name="connsiteX2" fmla="*/ 8009051 w 10773295"/>
              <a:gd name="connsiteY2" fmla="*/ 3296621 h 6480395"/>
              <a:gd name="connsiteX3" fmla="*/ 10773295 w 10773295"/>
              <a:gd name="connsiteY3" fmla="*/ 6480395 h 6480395"/>
              <a:gd name="connsiteX4" fmla="*/ 0 w 10773295"/>
              <a:gd name="connsiteY4" fmla="*/ 0 h 6480395"/>
              <a:gd name="connsiteX0" fmla="*/ 0 w 12281793"/>
              <a:gd name="connsiteY0" fmla="*/ 0 h 6480395"/>
              <a:gd name="connsiteX1" fmla="*/ 8009051 w 12281793"/>
              <a:gd name="connsiteY1" fmla="*/ 947651 h 6480395"/>
              <a:gd name="connsiteX2" fmla="*/ 12281793 w 12281793"/>
              <a:gd name="connsiteY2" fmla="*/ 5366490 h 6480395"/>
              <a:gd name="connsiteX3" fmla="*/ 10773295 w 12281793"/>
              <a:gd name="connsiteY3" fmla="*/ 6480395 h 6480395"/>
              <a:gd name="connsiteX4" fmla="*/ 0 w 12281793"/>
              <a:gd name="connsiteY4" fmla="*/ 0 h 6480395"/>
              <a:gd name="connsiteX0" fmla="*/ 0 w 12281793"/>
              <a:gd name="connsiteY0" fmla="*/ 432262 h 6912657"/>
              <a:gd name="connsiteX1" fmla="*/ 8624193 w 12281793"/>
              <a:gd name="connsiteY1" fmla="*/ 0 h 6912657"/>
              <a:gd name="connsiteX2" fmla="*/ 12281793 w 12281793"/>
              <a:gd name="connsiteY2" fmla="*/ 5798752 h 6912657"/>
              <a:gd name="connsiteX3" fmla="*/ 10773295 w 12281793"/>
              <a:gd name="connsiteY3" fmla="*/ 6912657 h 6912657"/>
              <a:gd name="connsiteX4" fmla="*/ 0 w 12281793"/>
              <a:gd name="connsiteY4" fmla="*/ 432262 h 6912657"/>
              <a:gd name="connsiteX0" fmla="*/ 0 w 12281793"/>
              <a:gd name="connsiteY0" fmla="*/ 432262 h 6912657"/>
              <a:gd name="connsiteX1" fmla="*/ 381348 w 12281793"/>
              <a:gd name="connsiteY1" fmla="*/ 412514 h 6912657"/>
              <a:gd name="connsiteX2" fmla="*/ 8624193 w 12281793"/>
              <a:gd name="connsiteY2" fmla="*/ 0 h 6912657"/>
              <a:gd name="connsiteX3" fmla="*/ 12281793 w 12281793"/>
              <a:gd name="connsiteY3" fmla="*/ 5798752 h 6912657"/>
              <a:gd name="connsiteX4" fmla="*/ 10773295 w 12281793"/>
              <a:gd name="connsiteY4" fmla="*/ 6912657 h 6912657"/>
              <a:gd name="connsiteX5" fmla="*/ 0 w 12281793"/>
              <a:gd name="connsiteY5" fmla="*/ 432262 h 6912657"/>
              <a:gd name="connsiteX0" fmla="*/ 0 w 12281793"/>
              <a:gd name="connsiteY0" fmla="*/ 443697 h 6924092"/>
              <a:gd name="connsiteX1" fmla="*/ 32214 w 12281793"/>
              <a:gd name="connsiteY1" fmla="*/ 0 h 6924092"/>
              <a:gd name="connsiteX2" fmla="*/ 8624193 w 12281793"/>
              <a:gd name="connsiteY2" fmla="*/ 11435 h 6924092"/>
              <a:gd name="connsiteX3" fmla="*/ 12281793 w 12281793"/>
              <a:gd name="connsiteY3" fmla="*/ 5810187 h 6924092"/>
              <a:gd name="connsiteX4" fmla="*/ 10773295 w 12281793"/>
              <a:gd name="connsiteY4" fmla="*/ 6924092 h 6924092"/>
              <a:gd name="connsiteX5" fmla="*/ 0 w 12281793"/>
              <a:gd name="connsiteY5" fmla="*/ 443697 h 6924092"/>
              <a:gd name="connsiteX0" fmla="*/ 0 w 12281793"/>
              <a:gd name="connsiteY0" fmla="*/ 443697 h 6924092"/>
              <a:gd name="connsiteX1" fmla="*/ 32214 w 12281793"/>
              <a:gd name="connsiteY1" fmla="*/ 0 h 6924092"/>
              <a:gd name="connsiteX2" fmla="*/ 8624193 w 12281793"/>
              <a:gd name="connsiteY2" fmla="*/ 11435 h 6924092"/>
              <a:gd name="connsiteX3" fmla="*/ 12281793 w 12281793"/>
              <a:gd name="connsiteY3" fmla="*/ 5810187 h 6924092"/>
              <a:gd name="connsiteX4" fmla="*/ 11478838 w 12281793"/>
              <a:gd name="connsiteY4" fmla="*/ 6392487 h 6924092"/>
              <a:gd name="connsiteX5" fmla="*/ 10773295 w 12281793"/>
              <a:gd name="connsiteY5" fmla="*/ 6924092 h 6924092"/>
              <a:gd name="connsiteX6" fmla="*/ 0 w 12281793"/>
              <a:gd name="connsiteY6" fmla="*/ 443697 h 6924092"/>
              <a:gd name="connsiteX0" fmla="*/ 0 w 12281793"/>
              <a:gd name="connsiteY0" fmla="*/ 443697 h 6924092"/>
              <a:gd name="connsiteX1" fmla="*/ 32214 w 12281793"/>
              <a:gd name="connsiteY1" fmla="*/ 0 h 6924092"/>
              <a:gd name="connsiteX2" fmla="*/ 8624193 w 12281793"/>
              <a:gd name="connsiteY2" fmla="*/ 11435 h 6924092"/>
              <a:gd name="connsiteX3" fmla="*/ 12281793 w 12281793"/>
              <a:gd name="connsiteY3" fmla="*/ 5810187 h 6924092"/>
              <a:gd name="connsiteX4" fmla="*/ 12243609 w 12281793"/>
              <a:gd name="connsiteY4" fmla="*/ 6907876 h 6924092"/>
              <a:gd name="connsiteX5" fmla="*/ 10773295 w 12281793"/>
              <a:gd name="connsiteY5" fmla="*/ 6924092 h 6924092"/>
              <a:gd name="connsiteX6" fmla="*/ 0 w 12281793"/>
              <a:gd name="connsiteY6" fmla="*/ 443697 h 6924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81793" h="6924092">
                <a:moveTo>
                  <a:pt x="0" y="443697"/>
                </a:moveTo>
                <a:lnTo>
                  <a:pt x="32214" y="0"/>
                </a:lnTo>
                <a:lnTo>
                  <a:pt x="8624193" y="11435"/>
                </a:lnTo>
                <a:lnTo>
                  <a:pt x="12281793" y="5810187"/>
                </a:lnTo>
                <a:lnTo>
                  <a:pt x="12243609" y="6907876"/>
                </a:lnTo>
                <a:lnTo>
                  <a:pt x="10773295" y="6924092"/>
                </a:lnTo>
                <a:lnTo>
                  <a:pt x="0" y="443697"/>
                </a:lnTo>
                <a:close/>
              </a:path>
            </a:pathLst>
          </a:custGeom>
          <a:no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27796537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3_Title Slide">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4703805" y="0"/>
            <a:ext cx="2784390" cy="6857999"/>
          </a:xfrm>
          <a:prstGeom prst="rect">
            <a:avLst/>
          </a:prstGeom>
          <a:pattFill prst="pct10">
            <a:fgClr>
              <a:schemeClr val="tx1"/>
            </a:fgClr>
            <a:bgClr>
              <a:schemeClr val="bg1"/>
            </a:bgClr>
          </a:pattFill>
        </p:spPr>
        <p:txBody>
          <a:bodyPr wrap="square" anchor="ctr">
            <a:noAutofit/>
          </a:bodyPr>
          <a:lstStyle>
            <a:lvl1pPr algn="ctr">
              <a:defRPr sz="1600" b="0" i="0">
                <a:latin typeface="Titillium" charset="0"/>
                <a:ea typeface="Titillium" charset="0"/>
                <a:cs typeface="Titillium" charset="0"/>
              </a:defRPr>
            </a:lvl1pPr>
          </a:lstStyle>
          <a:p>
            <a:r>
              <a:rPr lang="en-US"/>
              <a:t>Insert Image</a:t>
            </a:r>
          </a:p>
        </p:txBody>
      </p:sp>
    </p:spTree>
    <p:extLst>
      <p:ext uri="{BB962C8B-B14F-4D97-AF65-F5344CB8AC3E}">
        <p14:creationId xmlns:p14="http://schemas.microsoft.com/office/powerpoint/2010/main" val="3359886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5466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3" name="Picture Placeholder 13">
            <a:extLst>
              <a:ext uri="{FF2B5EF4-FFF2-40B4-BE49-F238E27FC236}">
                <a16:creationId xmlns:a16="http://schemas.microsoft.com/office/drawing/2014/main" id="{8AE568CA-4B2D-4315-A304-223DBEF4E6BD}"/>
              </a:ext>
            </a:extLst>
          </p:cNvPr>
          <p:cNvSpPr>
            <a:spLocks noGrp="1"/>
          </p:cNvSpPr>
          <p:nvPr>
            <p:ph type="pic" sz="quarter" idx="10"/>
          </p:nvPr>
        </p:nvSpPr>
        <p:spPr>
          <a:xfrm>
            <a:off x="5135314" y="1317883"/>
            <a:ext cx="2004522" cy="2060272"/>
          </a:xfrm>
          <a:custGeom>
            <a:avLst/>
            <a:gdLst>
              <a:gd name="connsiteX0" fmla="*/ 0 w 2004522"/>
              <a:gd name="connsiteY0" fmla="*/ 0 h 2060272"/>
              <a:gd name="connsiteX1" fmla="*/ 2004522 w 2004522"/>
              <a:gd name="connsiteY1" fmla="*/ 0 h 2060272"/>
              <a:gd name="connsiteX2" fmla="*/ 2004522 w 2004522"/>
              <a:gd name="connsiteY2" fmla="*/ 2060272 h 2060272"/>
              <a:gd name="connsiteX3" fmla="*/ 0 w 2004522"/>
              <a:gd name="connsiteY3" fmla="*/ 2060272 h 2060272"/>
            </a:gdLst>
            <a:ahLst/>
            <a:cxnLst>
              <a:cxn ang="0">
                <a:pos x="connsiteX0" y="connsiteY0"/>
              </a:cxn>
              <a:cxn ang="0">
                <a:pos x="connsiteX1" y="connsiteY1"/>
              </a:cxn>
              <a:cxn ang="0">
                <a:pos x="connsiteX2" y="connsiteY2"/>
              </a:cxn>
              <a:cxn ang="0">
                <a:pos x="connsiteX3" y="connsiteY3"/>
              </a:cxn>
            </a:cxnLst>
            <a:rect l="l" t="t" r="r" b="b"/>
            <a:pathLst>
              <a:path w="2004522" h="2060272">
                <a:moveTo>
                  <a:pt x="0" y="0"/>
                </a:moveTo>
                <a:lnTo>
                  <a:pt x="2004522" y="0"/>
                </a:lnTo>
                <a:lnTo>
                  <a:pt x="2004522" y="2060272"/>
                </a:lnTo>
                <a:lnTo>
                  <a:pt x="0" y="2060272"/>
                </a:lnTo>
                <a:close/>
              </a:path>
            </a:pathLst>
          </a:custGeom>
        </p:spPr>
        <p:txBody>
          <a:bodyPr wrap="square">
            <a:noAutofit/>
          </a:bodyPr>
          <a:lstStyle/>
          <a:p>
            <a:endParaRPr lang="en-US"/>
          </a:p>
        </p:txBody>
      </p:sp>
      <p:sp>
        <p:nvSpPr>
          <p:cNvPr id="4" name="Picture Placeholder 16">
            <a:extLst>
              <a:ext uri="{FF2B5EF4-FFF2-40B4-BE49-F238E27FC236}">
                <a16:creationId xmlns:a16="http://schemas.microsoft.com/office/drawing/2014/main" id="{A822D44E-68B7-4D76-B153-D83CD4BE6585}"/>
              </a:ext>
            </a:extLst>
          </p:cNvPr>
          <p:cNvSpPr>
            <a:spLocks noGrp="1"/>
          </p:cNvSpPr>
          <p:nvPr>
            <p:ph type="pic" sz="quarter" idx="11"/>
          </p:nvPr>
        </p:nvSpPr>
        <p:spPr>
          <a:xfrm>
            <a:off x="7252212" y="1317883"/>
            <a:ext cx="2004522" cy="2060272"/>
          </a:xfrm>
          <a:custGeom>
            <a:avLst/>
            <a:gdLst>
              <a:gd name="connsiteX0" fmla="*/ 0 w 2004522"/>
              <a:gd name="connsiteY0" fmla="*/ 0 h 2060272"/>
              <a:gd name="connsiteX1" fmla="*/ 2004522 w 2004522"/>
              <a:gd name="connsiteY1" fmla="*/ 0 h 2060272"/>
              <a:gd name="connsiteX2" fmla="*/ 2004522 w 2004522"/>
              <a:gd name="connsiteY2" fmla="*/ 2060272 h 2060272"/>
              <a:gd name="connsiteX3" fmla="*/ 0 w 2004522"/>
              <a:gd name="connsiteY3" fmla="*/ 2060272 h 2060272"/>
            </a:gdLst>
            <a:ahLst/>
            <a:cxnLst>
              <a:cxn ang="0">
                <a:pos x="connsiteX0" y="connsiteY0"/>
              </a:cxn>
              <a:cxn ang="0">
                <a:pos x="connsiteX1" y="connsiteY1"/>
              </a:cxn>
              <a:cxn ang="0">
                <a:pos x="connsiteX2" y="connsiteY2"/>
              </a:cxn>
              <a:cxn ang="0">
                <a:pos x="connsiteX3" y="connsiteY3"/>
              </a:cxn>
            </a:cxnLst>
            <a:rect l="l" t="t" r="r" b="b"/>
            <a:pathLst>
              <a:path w="2004522" h="2060272">
                <a:moveTo>
                  <a:pt x="0" y="0"/>
                </a:moveTo>
                <a:lnTo>
                  <a:pt x="2004522" y="0"/>
                </a:lnTo>
                <a:lnTo>
                  <a:pt x="2004522" y="2060272"/>
                </a:lnTo>
                <a:lnTo>
                  <a:pt x="0" y="2060272"/>
                </a:lnTo>
                <a:close/>
              </a:path>
            </a:pathLst>
          </a:custGeom>
        </p:spPr>
        <p:txBody>
          <a:bodyPr wrap="square">
            <a:noAutofit/>
          </a:bodyPr>
          <a:lstStyle/>
          <a:p>
            <a:endParaRPr lang="en-US"/>
          </a:p>
        </p:txBody>
      </p:sp>
      <p:sp>
        <p:nvSpPr>
          <p:cNvPr id="5" name="Picture Placeholder 19">
            <a:extLst>
              <a:ext uri="{FF2B5EF4-FFF2-40B4-BE49-F238E27FC236}">
                <a16:creationId xmlns:a16="http://schemas.microsoft.com/office/drawing/2014/main" id="{7E21C9C3-001C-4CB7-8777-42ADAA77121F}"/>
              </a:ext>
            </a:extLst>
          </p:cNvPr>
          <p:cNvSpPr>
            <a:spLocks noGrp="1"/>
          </p:cNvSpPr>
          <p:nvPr>
            <p:ph type="pic" sz="quarter" idx="12"/>
          </p:nvPr>
        </p:nvSpPr>
        <p:spPr>
          <a:xfrm>
            <a:off x="9369111" y="1317883"/>
            <a:ext cx="2004522" cy="2060272"/>
          </a:xfrm>
          <a:custGeom>
            <a:avLst/>
            <a:gdLst>
              <a:gd name="connsiteX0" fmla="*/ 0 w 2004522"/>
              <a:gd name="connsiteY0" fmla="*/ 0 h 2060272"/>
              <a:gd name="connsiteX1" fmla="*/ 2004522 w 2004522"/>
              <a:gd name="connsiteY1" fmla="*/ 0 h 2060272"/>
              <a:gd name="connsiteX2" fmla="*/ 2004522 w 2004522"/>
              <a:gd name="connsiteY2" fmla="*/ 2060272 h 2060272"/>
              <a:gd name="connsiteX3" fmla="*/ 0 w 2004522"/>
              <a:gd name="connsiteY3" fmla="*/ 2060272 h 2060272"/>
            </a:gdLst>
            <a:ahLst/>
            <a:cxnLst>
              <a:cxn ang="0">
                <a:pos x="connsiteX0" y="connsiteY0"/>
              </a:cxn>
              <a:cxn ang="0">
                <a:pos x="connsiteX1" y="connsiteY1"/>
              </a:cxn>
              <a:cxn ang="0">
                <a:pos x="connsiteX2" y="connsiteY2"/>
              </a:cxn>
              <a:cxn ang="0">
                <a:pos x="connsiteX3" y="connsiteY3"/>
              </a:cxn>
            </a:cxnLst>
            <a:rect l="l" t="t" r="r" b="b"/>
            <a:pathLst>
              <a:path w="2004522" h="2060272">
                <a:moveTo>
                  <a:pt x="0" y="0"/>
                </a:moveTo>
                <a:lnTo>
                  <a:pt x="2004522" y="0"/>
                </a:lnTo>
                <a:lnTo>
                  <a:pt x="2004522" y="2060272"/>
                </a:lnTo>
                <a:lnTo>
                  <a:pt x="0" y="2060272"/>
                </a:lnTo>
                <a:close/>
              </a:path>
            </a:pathLst>
          </a:custGeom>
        </p:spPr>
        <p:txBody>
          <a:bodyPr wrap="square">
            <a:noAutofit/>
          </a:bodyPr>
          <a:lstStyle/>
          <a:p>
            <a:endParaRPr lang="en-US"/>
          </a:p>
        </p:txBody>
      </p:sp>
      <p:sp>
        <p:nvSpPr>
          <p:cNvPr id="6" name="Picture Placeholder 20">
            <a:extLst>
              <a:ext uri="{FF2B5EF4-FFF2-40B4-BE49-F238E27FC236}">
                <a16:creationId xmlns:a16="http://schemas.microsoft.com/office/drawing/2014/main" id="{AD6737C7-4CEE-438E-AF47-03A679BD477A}"/>
              </a:ext>
            </a:extLst>
          </p:cNvPr>
          <p:cNvSpPr>
            <a:spLocks noGrp="1"/>
          </p:cNvSpPr>
          <p:nvPr>
            <p:ph type="pic" sz="quarter" idx="13"/>
          </p:nvPr>
        </p:nvSpPr>
        <p:spPr>
          <a:xfrm>
            <a:off x="5135314" y="3546733"/>
            <a:ext cx="2004522" cy="2060272"/>
          </a:xfrm>
          <a:custGeom>
            <a:avLst/>
            <a:gdLst>
              <a:gd name="connsiteX0" fmla="*/ 0 w 2004522"/>
              <a:gd name="connsiteY0" fmla="*/ 0 h 2060272"/>
              <a:gd name="connsiteX1" fmla="*/ 2004522 w 2004522"/>
              <a:gd name="connsiteY1" fmla="*/ 0 h 2060272"/>
              <a:gd name="connsiteX2" fmla="*/ 2004522 w 2004522"/>
              <a:gd name="connsiteY2" fmla="*/ 2060272 h 2060272"/>
              <a:gd name="connsiteX3" fmla="*/ 0 w 2004522"/>
              <a:gd name="connsiteY3" fmla="*/ 2060272 h 2060272"/>
            </a:gdLst>
            <a:ahLst/>
            <a:cxnLst>
              <a:cxn ang="0">
                <a:pos x="connsiteX0" y="connsiteY0"/>
              </a:cxn>
              <a:cxn ang="0">
                <a:pos x="connsiteX1" y="connsiteY1"/>
              </a:cxn>
              <a:cxn ang="0">
                <a:pos x="connsiteX2" y="connsiteY2"/>
              </a:cxn>
              <a:cxn ang="0">
                <a:pos x="connsiteX3" y="connsiteY3"/>
              </a:cxn>
            </a:cxnLst>
            <a:rect l="l" t="t" r="r" b="b"/>
            <a:pathLst>
              <a:path w="2004522" h="2060272">
                <a:moveTo>
                  <a:pt x="0" y="0"/>
                </a:moveTo>
                <a:lnTo>
                  <a:pt x="2004522" y="0"/>
                </a:lnTo>
                <a:lnTo>
                  <a:pt x="2004522" y="2060272"/>
                </a:lnTo>
                <a:lnTo>
                  <a:pt x="0" y="2060272"/>
                </a:lnTo>
                <a:close/>
              </a:path>
            </a:pathLst>
          </a:custGeom>
        </p:spPr>
        <p:txBody>
          <a:bodyPr wrap="square">
            <a:noAutofit/>
          </a:bodyPr>
          <a:lstStyle/>
          <a:p>
            <a:endParaRPr lang="en-US"/>
          </a:p>
        </p:txBody>
      </p:sp>
      <p:sp>
        <p:nvSpPr>
          <p:cNvPr id="7" name="Picture Placeholder 21">
            <a:extLst>
              <a:ext uri="{FF2B5EF4-FFF2-40B4-BE49-F238E27FC236}">
                <a16:creationId xmlns:a16="http://schemas.microsoft.com/office/drawing/2014/main" id="{74260481-8A59-478B-AA44-CF0D1EC36F82}"/>
              </a:ext>
            </a:extLst>
          </p:cNvPr>
          <p:cNvSpPr>
            <a:spLocks noGrp="1"/>
          </p:cNvSpPr>
          <p:nvPr>
            <p:ph type="pic" sz="quarter" idx="14"/>
          </p:nvPr>
        </p:nvSpPr>
        <p:spPr>
          <a:xfrm>
            <a:off x="7252212" y="3546733"/>
            <a:ext cx="2004522" cy="2060272"/>
          </a:xfrm>
          <a:custGeom>
            <a:avLst/>
            <a:gdLst>
              <a:gd name="connsiteX0" fmla="*/ 0 w 2004522"/>
              <a:gd name="connsiteY0" fmla="*/ 0 h 2060272"/>
              <a:gd name="connsiteX1" fmla="*/ 2004522 w 2004522"/>
              <a:gd name="connsiteY1" fmla="*/ 0 h 2060272"/>
              <a:gd name="connsiteX2" fmla="*/ 2004522 w 2004522"/>
              <a:gd name="connsiteY2" fmla="*/ 2060272 h 2060272"/>
              <a:gd name="connsiteX3" fmla="*/ 0 w 2004522"/>
              <a:gd name="connsiteY3" fmla="*/ 2060272 h 2060272"/>
            </a:gdLst>
            <a:ahLst/>
            <a:cxnLst>
              <a:cxn ang="0">
                <a:pos x="connsiteX0" y="connsiteY0"/>
              </a:cxn>
              <a:cxn ang="0">
                <a:pos x="connsiteX1" y="connsiteY1"/>
              </a:cxn>
              <a:cxn ang="0">
                <a:pos x="connsiteX2" y="connsiteY2"/>
              </a:cxn>
              <a:cxn ang="0">
                <a:pos x="connsiteX3" y="connsiteY3"/>
              </a:cxn>
            </a:cxnLst>
            <a:rect l="l" t="t" r="r" b="b"/>
            <a:pathLst>
              <a:path w="2004522" h="2060272">
                <a:moveTo>
                  <a:pt x="0" y="0"/>
                </a:moveTo>
                <a:lnTo>
                  <a:pt x="2004522" y="0"/>
                </a:lnTo>
                <a:lnTo>
                  <a:pt x="2004522" y="2060272"/>
                </a:lnTo>
                <a:lnTo>
                  <a:pt x="0" y="2060272"/>
                </a:lnTo>
                <a:close/>
              </a:path>
            </a:pathLst>
          </a:custGeom>
        </p:spPr>
        <p:txBody>
          <a:bodyPr wrap="square">
            <a:noAutofit/>
          </a:bodyPr>
          <a:lstStyle/>
          <a:p>
            <a:endParaRPr lang="en-US"/>
          </a:p>
        </p:txBody>
      </p:sp>
      <p:sp>
        <p:nvSpPr>
          <p:cNvPr id="8" name="Picture Placeholder 22">
            <a:extLst>
              <a:ext uri="{FF2B5EF4-FFF2-40B4-BE49-F238E27FC236}">
                <a16:creationId xmlns:a16="http://schemas.microsoft.com/office/drawing/2014/main" id="{61A8BBD3-ECD9-493C-A700-91E818D9903B}"/>
              </a:ext>
            </a:extLst>
          </p:cNvPr>
          <p:cNvSpPr>
            <a:spLocks noGrp="1"/>
          </p:cNvSpPr>
          <p:nvPr>
            <p:ph type="pic" sz="quarter" idx="15"/>
          </p:nvPr>
        </p:nvSpPr>
        <p:spPr>
          <a:xfrm>
            <a:off x="9369111" y="3546733"/>
            <a:ext cx="2004522" cy="2060272"/>
          </a:xfrm>
          <a:custGeom>
            <a:avLst/>
            <a:gdLst>
              <a:gd name="connsiteX0" fmla="*/ 0 w 2004522"/>
              <a:gd name="connsiteY0" fmla="*/ 0 h 2060272"/>
              <a:gd name="connsiteX1" fmla="*/ 2004522 w 2004522"/>
              <a:gd name="connsiteY1" fmla="*/ 0 h 2060272"/>
              <a:gd name="connsiteX2" fmla="*/ 2004522 w 2004522"/>
              <a:gd name="connsiteY2" fmla="*/ 2060272 h 2060272"/>
              <a:gd name="connsiteX3" fmla="*/ 0 w 2004522"/>
              <a:gd name="connsiteY3" fmla="*/ 2060272 h 2060272"/>
            </a:gdLst>
            <a:ahLst/>
            <a:cxnLst>
              <a:cxn ang="0">
                <a:pos x="connsiteX0" y="connsiteY0"/>
              </a:cxn>
              <a:cxn ang="0">
                <a:pos x="connsiteX1" y="connsiteY1"/>
              </a:cxn>
              <a:cxn ang="0">
                <a:pos x="connsiteX2" y="connsiteY2"/>
              </a:cxn>
              <a:cxn ang="0">
                <a:pos x="connsiteX3" y="connsiteY3"/>
              </a:cxn>
            </a:cxnLst>
            <a:rect l="l" t="t" r="r" b="b"/>
            <a:pathLst>
              <a:path w="2004522" h="2060272">
                <a:moveTo>
                  <a:pt x="0" y="0"/>
                </a:moveTo>
                <a:lnTo>
                  <a:pt x="2004522" y="0"/>
                </a:lnTo>
                <a:lnTo>
                  <a:pt x="2004522" y="2060272"/>
                </a:lnTo>
                <a:lnTo>
                  <a:pt x="0" y="2060272"/>
                </a:lnTo>
                <a:close/>
              </a:path>
            </a:pathLst>
          </a:custGeom>
        </p:spPr>
        <p:txBody>
          <a:bodyPr wrap="square">
            <a:noAutofit/>
          </a:bodyPr>
          <a:lstStyle/>
          <a:p>
            <a:endParaRPr lang="en-US"/>
          </a:p>
        </p:txBody>
      </p:sp>
    </p:spTree>
    <p:extLst>
      <p:ext uri="{BB962C8B-B14F-4D97-AF65-F5344CB8AC3E}">
        <p14:creationId xmlns:p14="http://schemas.microsoft.com/office/powerpoint/2010/main" val="38544124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29_Custom Layout">
    <p:spTree>
      <p:nvGrpSpPr>
        <p:cNvPr id="1" name=""/>
        <p:cNvGrpSpPr/>
        <p:nvPr/>
      </p:nvGrpSpPr>
      <p:grpSpPr>
        <a:xfrm>
          <a:off x="0" y="0"/>
          <a:ext cx="0" cy="0"/>
          <a:chOff x="0" y="0"/>
          <a:chExt cx="0" cy="0"/>
        </a:xfrm>
      </p:grpSpPr>
      <p:sp>
        <p:nvSpPr>
          <p:cNvPr id="161" name="Picture Placeholder 8"/>
          <p:cNvSpPr>
            <a:spLocks noGrp="1"/>
          </p:cNvSpPr>
          <p:nvPr>
            <p:ph type="pic" idx="13"/>
          </p:nvPr>
        </p:nvSpPr>
        <p:spPr>
          <a:xfrm>
            <a:off x="0" y="0"/>
            <a:ext cx="6248400" cy="6858000"/>
          </a:xfrm>
          <a:prstGeom prst="rect">
            <a:avLst/>
          </a:prstGeom>
        </p:spPr>
        <p:txBody>
          <a:bodyPr lIns="91439" rIns="91439">
            <a:noAutofit/>
          </a:bodyPr>
          <a:lstStyle/>
          <a:p>
            <a:endParaRPr/>
          </a:p>
        </p:txBody>
      </p:sp>
      <p:sp>
        <p:nvSpPr>
          <p:cNvPr id="1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79306570"/>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xfrm>
            <a:off x="11095176" y="6414760"/>
            <a:ext cx="258624" cy="248305"/>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6033918"/>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20" name="Picture Placeholder 6"/>
          <p:cNvSpPr>
            <a:spLocks noGrp="1"/>
          </p:cNvSpPr>
          <p:nvPr>
            <p:ph type="pic" idx="13"/>
          </p:nvPr>
        </p:nvSpPr>
        <p:spPr>
          <a:xfrm>
            <a:off x="0" y="0"/>
            <a:ext cx="12192000" cy="6858000"/>
          </a:xfrm>
          <a:prstGeom prst="rect">
            <a:avLst/>
          </a:prstGeom>
        </p:spPr>
        <p:txBody>
          <a:bodyPr lIns="91439" rIns="91439">
            <a:noAutofit/>
          </a:bodyPr>
          <a:lstStyle/>
          <a:p>
            <a:endParaRPr/>
          </a:p>
        </p:txBody>
      </p:sp>
      <p:sp>
        <p:nvSpPr>
          <p:cNvPr id="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50508549"/>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8" name="Title Text"/>
          <p:cNvSpPr txBox="1">
            <a:spLocks noGrp="1"/>
          </p:cNvSpPr>
          <p:nvPr>
            <p:ph type="title"/>
          </p:nvPr>
        </p:nvSpPr>
        <p:spPr>
          <a:xfrm>
            <a:off x="838200" y="365125"/>
            <a:ext cx="10515600" cy="1325563"/>
          </a:xfrm>
          <a:prstGeom prst="rect">
            <a:avLst/>
          </a:prstGeom>
        </p:spPr>
        <p:txBody>
          <a:bodyPr/>
          <a:lstStyle/>
          <a:p>
            <a:r>
              <a:t>Title Text</a:t>
            </a:r>
          </a:p>
        </p:txBody>
      </p:sp>
      <p:sp>
        <p:nvSpPr>
          <p:cNvPr id="29" name="Body Level One…"/>
          <p:cNvSpPr txBox="1">
            <a:spLocks noGrp="1"/>
          </p:cNvSpPr>
          <p:nvPr>
            <p:ph type="body" idx="1"/>
          </p:nvPr>
        </p:nvSpPr>
        <p:spPr>
          <a:xfrm>
            <a:off x="838200" y="1825625"/>
            <a:ext cx="10515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 name="Slide Number"/>
          <p:cNvSpPr txBox="1">
            <a:spLocks noGrp="1"/>
          </p:cNvSpPr>
          <p:nvPr>
            <p:ph type="sldNum" sz="quarter" idx="2"/>
          </p:nvPr>
        </p:nvSpPr>
        <p:spPr>
          <a:xfrm>
            <a:off x="11095176" y="6414760"/>
            <a:ext cx="258624" cy="248305"/>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58918950"/>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7"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8"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9" name="Slide Number"/>
          <p:cNvSpPr txBox="1">
            <a:spLocks noGrp="1"/>
          </p:cNvSpPr>
          <p:nvPr>
            <p:ph type="sldNum" sz="quarter" idx="2"/>
          </p:nvPr>
        </p:nvSpPr>
        <p:spPr>
          <a:xfrm>
            <a:off x="11095176" y="6414760"/>
            <a:ext cx="258624" cy="248305"/>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90512827"/>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6" name="Title Text"/>
          <p:cNvSpPr txBox="1">
            <a:spLocks noGrp="1"/>
          </p:cNvSpPr>
          <p:nvPr>
            <p:ph type="title"/>
          </p:nvPr>
        </p:nvSpPr>
        <p:spPr>
          <a:xfrm>
            <a:off x="838200" y="365125"/>
            <a:ext cx="10515600" cy="1325563"/>
          </a:xfrm>
          <a:prstGeom prst="rect">
            <a:avLst/>
          </a:prstGeom>
        </p:spPr>
        <p:txBody>
          <a:bodyPr/>
          <a:lstStyle/>
          <a:p>
            <a:r>
              <a:t>Title Text</a:t>
            </a:r>
          </a:p>
        </p:txBody>
      </p:sp>
      <p:sp>
        <p:nvSpPr>
          <p:cNvPr id="47"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8" name="Slide Number"/>
          <p:cNvSpPr txBox="1">
            <a:spLocks noGrp="1"/>
          </p:cNvSpPr>
          <p:nvPr>
            <p:ph type="sldNum" sz="quarter" idx="2"/>
          </p:nvPr>
        </p:nvSpPr>
        <p:spPr>
          <a:xfrm>
            <a:off x="11095176" y="6414760"/>
            <a:ext cx="258624" cy="248305"/>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75722385"/>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5"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56"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7" name="Text Placeholder 4"/>
          <p:cNvSpPr>
            <a:spLocks noGrp="1"/>
          </p:cNvSpPr>
          <p:nvPr>
            <p:ph type="body" sz="quarter" idx="13"/>
          </p:nvPr>
        </p:nvSpPr>
        <p:spPr>
          <a:xfrm>
            <a:off x="6172200" y="1681163"/>
            <a:ext cx="5183188" cy="823913"/>
          </a:xfrm>
          <a:prstGeom prst="rect">
            <a:avLst/>
          </a:prstGeom>
        </p:spPr>
        <p:txBody>
          <a:bodyPr anchor="b"/>
          <a:lstStyle/>
          <a:p>
            <a:pPr marL="0" indent="0">
              <a:buSzTx/>
              <a:buFontTx/>
              <a:buNone/>
              <a:defRPr sz="2400" b="1"/>
            </a:pPr>
            <a:endParaRPr/>
          </a:p>
        </p:txBody>
      </p:sp>
      <p:sp>
        <p:nvSpPr>
          <p:cNvPr id="58" name="Slide Number"/>
          <p:cNvSpPr txBox="1">
            <a:spLocks noGrp="1"/>
          </p:cNvSpPr>
          <p:nvPr>
            <p:ph type="sldNum" sz="quarter" idx="2"/>
          </p:nvPr>
        </p:nvSpPr>
        <p:spPr>
          <a:xfrm>
            <a:off x="11095176" y="6414760"/>
            <a:ext cx="258624" cy="248305"/>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3049023"/>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5" name="Title Text"/>
          <p:cNvSpPr txBox="1">
            <a:spLocks noGrp="1"/>
          </p:cNvSpPr>
          <p:nvPr>
            <p:ph type="title"/>
          </p:nvPr>
        </p:nvSpPr>
        <p:spPr>
          <a:xfrm>
            <a:off x="838200" y="365125"/>
            <a:ext cx="10515600" cy="1325563"/>
          </a:xfrm>
          <a:prstGeom prst="rect">
            <a:avLst/>
          </a:prstGeom>
        </p:spPr>
        <p:txBody>
          <a:bodyPr/>
          <a:lstStyle/>
          <a:p>
            <a:r>
              <a:t>Title Text</a:t>
            </a:r>
          </a:p>
        </p:txBody>
      </p:sp>
      <p:sp>
        <p:nvSpPr>
          <p:cNvPr id="66" name="Slide Number"/>
          <p:cNvSpPr txBox="1">
            <a:spLocks noGrp="1"/>
          </p:cNvSpPr>
          <p:nvPr>
            <p:ph type="sldNum" sz="quarter" idx="2"/>
          </p:nvPr>
        </p:nvSpPr>
        <p:spPr>
          <a:xfrm>
            <a:off x="11095176" y="6414760"/>
            <a:ext cx="258624" cy="248305"/>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59207362"/>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28_Custom Layout">
    <p:spTree>
      <p:nvGrpSpPr>
        <p:cNvPr id="1" name=""/>
        <p:cNvGrpSpPr/>
        <p:nvPr/>
      </p:nvGrpSpPr>
      <p:grpSpPr>
        <a:xfrm>
          <a:off x="0" y="0"/>
          <a:ext cx="0" cy="0"/>
          <a:chOff x="0" y="0"/>
          <a:chExt cx="0" cy="0"/>
        </a:xfrm>
      </p:grpSpPr>
      <p:sp>
        <p:nvSpPr>
          <p:cNvPr id="80" name="Picture Placeholder 8"/>
          <p:cNvSpPr>
            <a:spLocks noGrp="1"/>
          </p:cNvSpPr>
          <p:nvPr>
            <p:ph type="pic" sz="half" idx="13"/>
          </p:nvPr>
        </p:nvSpPr>
        <p:spPr>
          <a:xfrm>
            <a:off x="367394" y="2"/>
            <a:ext cx="4426857" cy="6633027"/>
          </a:xfrm>
          <a:prstGeom prst="rect">
            <a:avLst/>
          </a:prstGeom>
        </p:spPr>
        <p:txBody>
          <a:bodyPr lIns="91439" rIns="91439">
            <a:noAutofit/>
          </a:bodyPr>
          <a:lstStyle/>
          <a:p>
            <a:endParaRP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20405511"/>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27_Custom Layout">
    <p:spTree>
      <p:nvGrpSpPr>
        <p:cNvPr id="1" name=""/>
        <p:cNvGrpSpPr/>
        <p:nvPr/>
      </p:nvGrpSpPr>
      <p:grpSpPr>
        <a:xfrm>
          <a:off x="0" y="0"/>
          <a:ext cx="0" cy="0"/>
          <a:chOff x="0" y="0"/>
          <a:chExt cx="0" cy="0"/>
        </a:xfrm>
      </p:grpSpPr>
      <p:sp>
        <p:nvSpPr>
          <p:cNvPr id="88" name="Picture Placeholder 12"/>
          <p:cNvSpPr>
            <a:spLocks noGrp="1"/>
          </p:cNvSpPr>
          <p:nvPr>
            <p:ph type="pic" sz="quarter" idx="13"/>
          </p:nvPr>
        </p:nvSpPr>
        <p:spPr>
          <a:xfrm>
            <a:off x="223838" y="163512"/>
            <a:ext cx="2084387" cy="2155826"/>
          </a:xfrm>
          <a:prstGeom prst="rect">
            <a:avLst/>
          </a:prstGeom>
        </p:spPr>
        <p:txBody>
          <a:bodyPr lIns="91439" rIns="91439">
            <a:noAutofit/>
          </a:bodyPr>
          <a:lstStyle/>
          <a:p>
            <a:endParaRPr/>
          </a:p>
        </p:txBody>
      </p:sp>
      <p:sp>
        <p:nvSpPr>
          <p:cNvPr id="89" name="Picture Placeholder 12"/>
          <p:cNvSpPr>
            <a:spLocks noGrp="1"/>
          </p:cNvSpPr>
          <p:nvPr>
            <p:ph type="pic" sz="quarter" idx="14"/>
          </p:nvPr>
        </p:nvSpPr>
        <p:spPr>
          <a:xfrm>
            <a:off x="3237499" y="163512"/>
            <a:ext cx="2084388" cy="2155826"/>
          </a:xfrm>
          <a:prstGeom prst="rect">
            <a:avLst/>
          </a:prstGeom>
        </p:spPr>
        <p:txBody>
          <a:bodyPr lIns="91439" rIns="91439">
            <a:noAutofit/>
          </a:bodyPr>
          <a:lstStyle/>
          <a:p>
            <a:endParaRPr/>
          </a:p>
        </p:txBody>
      </p:sp>
      <p:sp>
        <p:nvSpPr>
          <p:cNvPr id="90" name="Picture Placeholder 12"/>
          <p:cNvSpPr>
            <a:spLocks noGrp="1"/>
          </p:cNvSpPr>
          <p:nvPr>
            <p:ph type="pic" sz="quarter" idx="15"/>
          </p:nvPr>
        </p:nvSpPr>
        <p:spPr>
          <a:xfrm>
            <a:off x="1648484" y="2317525"/>
            <a:ext cx="2084387" cy="2155826"/>
          </a:xfrm>
          <a:prstGeom prst="rect">
            <a:avLst/>
          </a:prstGeom>
        </p:spPr>
        <p:txBody>
          <a:bodyPr lIns="91439" rIns="91439">
            <a:noAutofit/>
          </a:bodyPr>
          <a:lstStyle/>
          <a:p>
            <a:endParaRPr/>
          </a:p>
        </p:txBody>
      </p:sp>
      <p:sp>
        <p:nvSpPr>
          <p:cNvPr id="91" name="Picture Placeholder 12"/>
          <p:cNvSpPr>
            <a:spLocks noGrp="1"/>
          </p:cNvSpPr>
          <p:nvPr>
            <p:ph type="pic" sz="quarter" idx="16"/>
          </p:nvPr>
        </p:nvSpPr>
        <p:spPr>
          <a:xfrm>
            <a:off x="223156" y="4471537"/>
            <a:ext cx="2084388" cy="2155826"/>
          </a:xfrm>
          <a:prstGeom prst="rect">
            <a:avLst/>
          </a:prstGeom>
        </p:spPr>
        <p:txBody>
          <a:bodyPr lIns="91439" rIns="91439">
            <a:noAutofit/>
          </a:bodyPr>
          <a:lstStyle/>
          <a:p>
            <a:endParaRPr/>
          </a:p>
        </p:txBody>
      </p:sp>
      <p:sp>
        <p:nvSpPr>
          <p:cNvPr id="92" name="Picture Placeholder 12"/>
          <p:cNvSpPr>
            <a:spLocks noGrp="1"/>
          </p:cNvSpPr>
          <p:nvPr>
            <p:ph type="pic" sz="quarter" idx="17"/>
          </p:nvPr>
        </p:nvSpPr>
        <p:spPr>
          <a:xfrm>
            <a:off x="3236817" y="4471537"/>
            <a:ext cx="2084388" cy="2155826"/>
          </a:xfrm>
          <a:prstGeom prst="rect">
            <a:avLst/>
          </a:prstGeom>
        </p:spPr>
        <p:txBody>
          <a:bodyPr lIns="91439" rIns="91439">
            <a:noAutofit/>
          </a:bodyPr>
          <a:lstStyle/>
          <a:p>
            <a:endParaRPr/>
          </a:p>
        </p:txBody>
      </p:sp>
      <p:sp>
        <p:nvSpPr>
          <p:cNvPr id="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85331010"/>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53369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26_Custom Layout">
    <p:spTree>
      <p:nvGrpSpPr>
        <p:cNvPr id="1" name=""/>
        <p:cNvGrpSpPr/>
        <p:nvPr/>
      </p:nvGrpSpPr>
      <p:grpSpPr>
        <a:xfrm>
          <a:off x="0" y="0"/>
          <a:ext cx="0" cy="0"/>
          <a:chOff x="0" y="0"/>
          <a:chExt cx="0" cy="0"/>
        </a:xfrm>
      </p:grpSpPr>
      <p:sp>
        <p:nvSpPr>
          <p:cNvPr id="100" name="Picture Placeholder 11"/>
          <p:cNvSpPr>
            <a:spLocks noGrp="1"/>
          </p:cNvSpPr>
          <p:nvPr>
            <p:ph type="pic" sz="quarter" idx="13"/>
          </p:nvPr>
        </p:nvSpPr>
        <p:spPr>
          <a:xfrm>
            <a:off x="1611085" y="899885"/>
            <a:ext cx="2206172" cy="2510972"/>
          </a:xfrm>
          <a:prstGeom prst="rect">
            <a:avLst/>
          </a:prstGeom>
        </p:spPr>
        <p:txBody>
          <a:bodyPr lIns="91439" rIns="91439">
            <a:noAutofit/>
          </a:bodyPr>
          <a:lstStyle/>
          <a:p>
            <a:endParaRPr/>
          </a:p>
        </p:txBody>
      </p:sp>
      <p:sp>
        <p:nvSpPr>
          <p:cNvPr id="101" name="Picture Placeholder 15"/>
          <p:cNvSpPr>
            <a:spLocks noGrp="1"/>
          </p:cNvSpPr>
          <p:nvPr>
            <p:ph type="pic" sz="quarter" idx="14"/>
          </p:nvPr>
        </p:nvSpPr>
        <p:spPr>
          <a:xfrm>
            <a:off x="3817256" y="899885"/>
            <a:ext cx="2206172" cy="2510972"/>
          </a:xfrm>
          <a:prstGeom prst="rect">
            <a:avLst/>
          </a:prstGeom>
        </p:spPr>
        <p:txBody>
          <a:bodyPr lIns="91439" rIns="91439">
            <a:noAutofit/>
          </a:bodyPr>
          <a:lstStyle/>
          <a:p>
            <a:endParaRPr/>
          </a:p>
        </p:txBody>
      </p:sp>
      <p:sp>
        <p:nvSpPr>
          <p:cNvPr id="102" name="Picture Placeholder 16"/>
          <p:cNvSpPr>
            <a:spLocks noGrp="1"/>
          </p:cNvSpPr>
          <p:nvPr>
            <p:ph type="pic" sz="quarter" idx="15"/>
          </p:nvPr>
        </p:nvSpPr>
        <p:spPr>
          <a:xfrm>
            <a:off x="6023426" y="899885"/>
            <a:ext cx="2206172" cy="2510972"/>
          </a:xfrm>
          <a:prstGeom prst="rect">
            <a:avLst/>
          </a:prstGeom>
        </p:spPr>
        <p:txBody>
          <a:bodyPr lIns="91439" rIns="91439">
            <a:noAutofit/>
          </a:bodyPr>
          <a:lstStyle/>
          <a:p>
            <a:endParaRPr/>
          </a:p>
        </p:txBody>
      </p:sp>
      <p:sp>
        <p:nvSpPr>
          <p:cNvPr id="103" name="Picture Placeholder 18"/>
          <p:cNvSpPr>
            <a:spLocks noGrp="1"/>
          </p:cNvSpPr>
          <p:nvPr>
            <p:ph type="pic" sz="quarter" idx="16"/>
          </p:nvPr>
        </p:nvSpPr>
        <p:spPr>
          <a:xfrm>
            <a:off x="8229596" y="899885"/>
            <a:ext cx="2206172" cy="2510972"/>
          </a:xfrm>
          <a:prstGeom prst="rect">
            <a:avLst/>
          </a:prstGeom>
        </p:spPr>
        <p:txBody>
          <a:bodyPr lIns="91439" rIns="91439">
            <a:noAutofit/>
          </a:bodyPr>
          <a:lstStyle/>
          <a:p>
            <a:endParaRPr/>
          </a:p>
        </p:txBody>
      </p:sp>
      <p:sp>
        <p:nvSpPr>
          <p:cNvPr id="1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15716967"/>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25_Custom Layout">
    <p:spTree>
      <p:nvGrpSpPr>
        <p:cNvPr id="1" name=""/>
        <p:cNvGrpSpPr/>
        <p:nvPr/>
      </p:nvGrpSpPr>
      <p:grpSpPr>
        <a:xfrm>
          <a:off x="0" y="0"/>
          <a:ext cx="0" cy="0"/>
          <a:chOff x="0" y="0"/>
          <a:chExt cx="0" cy="0"/>
        </a:xfrm>
      </p:grpSpPr>
      <p:sp>
        <p:nvSpPr>
          <p:cNvPr id="111" name="Picture Placeholder 8"/>
          <p:cNvSpPr>
            <a:spLocks noGrp="1"/>
          </p:cNvSpPr>
          <p:nvPr>
            <p:ph type="pic" sz="half" idx="13"/>
          </p:nvPr>
        </p:nvSpPr>
        <p:spPr>
          <a:xfrm>
            <a:off x="6805370" y="591959"/>
            <a:ext cx="4997777" cy="5592971"/>
          </a:xfrm>
          <a:prstGeom prst="rect">
            <a:avLst/>
          </a:prstGeom>
        </p:spPr>
        <p:txBody>
          <a:bodyPr lIns="91439" rIns="91439">
            <a:noAutofit/>
          </a:bodyPr>
          <a:lstStyle/>
          <a:p>
            <a:endParaRPr/>
          </a:p>
        </p:txBody>
      </p:sp>
      <p:sp>
        <p:nvSpPr>
          <p:cNvPr id="1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15629674"/>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24_Custom Layout">
    <p:spTree>
      <p:nvGrpSpPr>
        <p:cNvPr id="1" name=""/>
        <p:cNvGrpSpPr/>
        <p:nvPr/>
      </p:nvGrpSpPr>
      <p:grpSpPr>
        <a:xfrm>
          <a:off x="0" y="0"/>
          <a:ext cx="0" cy="0"/>
          <a:chOff x="0" y="0"/>
          <a:chExt cx="0" cy="0"/>
        </a:xfrm>
      </p:grpSpPr>
      <p:sp>
        <p:nvSpPr>
          <p:cNvPr id="119" name="Picture Placeholder 8"/>
          <p:cNvSpPr>
            <a:spLocks noGrp="1"/>
          </p:cNvSpPr>
          <p:nvPr>
            <p:ph type="pic" sz="quarter" idx="13"/>
          </p:nvPr>
        </p:nvSpPr>
        <p:spPr>
          <a:xfrm>
            <a:off x="4114800" y="1962150"/>
            <a:ext cx="3886200" cy="2428876"/>
          </a:xfrm>
          <a:prstGeom prst="rect">
            <a:avLst/>
          </a:prstGeom>
        </p:spPr>
        <p:txBody>
          <a:bodyPr lIns="91439" rIns="91439">
            <a:noAutofit/>
          </a:bodyPr>
          <a:lstStyle/>
          <a:p>
            <a:endParaRPr/>
          </a:p>
        </p:txBody>
      </p:sp>
      <p:sp>
        <p:nvSpPr>
          <p:cNvPr id="1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95841796"/>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23_Custom Layout">
    <p:spTree>
      <p:nvGrpSpPr>
        <p:cNvPr id="1" name=""/>
        <p:cNvGrpSpPr/>
        <p:nvPr/>
      </p:nvGrpSpPr>
      <p:grpSpPr>
        <a:xfrm>
          <a:off x="0" y="0"/>
          <a:ext cx="0" cy="0"/>
          <a:chOff x="0" y="0"/>
          <a:chExt cx="0" cy="0"/>
        </a:xfrm>
      </p:grpSpPr>
      <p:sp>
        <p:nvSpPr>
          <p:cNvPr id="127" name="Picture Placeholder 8"/>
          <p:cNvSpPr>
            <a:spLocks noGrp="1"/>
          </p:cNvSpPr>
          <p:nvPr>
            <p:ph type="pic" sz="quarter" idx="13"/>
          </p:nvPr>
        </p:nvSpPr>
        <p:spPr>
          <a:xfrm>
            <a:off x="1543050" y="879687"/>
            <a:ext cx="2462214" cy="3254164"/>
          </a:xfrm>
          <a:prstGeom prst="rect">
            <a:avLst/>
          </a:prstGeom>
        </p:spPr>
        <p:txBody>
          <a:bodyPr lIns="91439" rIns="91439">
            <a:noAutofit/>
          </a:bodyPr>
          <a:lstStyle/>
          <a:p>
            <a:endParaRP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62656853"/>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22_Custom Layout">
    <p:spTree>
      <p:nvGrpSpPr>
        <p:cNvPr id="1" name=""/>
        <p:cNvGrpSpPr/>
        <p:nvPr/>
      </p:nvGrpSpPr>
      <p:grpSpPr>
        <a:xfrm>
          <a:off x="0" y="0"/>
          <a:ext cx="0" cy="0"/>
          <a:chOff x="0" y="0"/>
          <a:chExt cx="0" cy="0"/>
        </a:xfrm>
      </p:grpSpPr>
      <p:sp>
        <p:nvSpPr>
          <p:cNvPr id="135" name="Picture Placeholder 10"/>
          <p:cNvSpPr>
            <a:spLocks noGrp="1"/>
          </p:cNvSpPr>
          <p:nvPr>
            <p:ph type="pic" sz="quarter" idx="13"/>
          </p:nvPr>
        </p:nvSpPr>
        <p:spPr>
          <a:xfrm>
            <a:off x="5857876" y="3838575"/>
            <a:ext cx="1057276" cy="1828800"/>
          </a:xfrm>
          <a:prstGeom prst="rect">
            <a:avLst/>
          </a:prstGeom>
        </p:spPr>
        <p:txBody>
          <a:bodyPr lIns="91439" rIns="91439">
            <a:noAutofit/>
          </a:bodyPr>
          <a:lstStyle/>
          <a:p>
            <a:endParaRPr/>
          </a:p>
        </p:txBody>
      </p:sp>
      <p:sp>
        <p:nvSpPr>
          <p:cNvPr id="136" name="Picture Placeholder 13"/>
          <p:cNvSpPr>
            <a:spLocks noGrp="1"/>
          </p:cNvSpPr>
          <p:nvPr>
            <p:ph type="pic" sz="quarter" idx="14"/>
          </p:nvPr>
        </p:nvSpPr>
        <p:spPr>
          <a:xfrm>
            <a:off x="7287531" y="3152774"/>
            <a:ext cx="1408794" cy="2409826"/>
          </a:xfrm>
          <a:prstGeom prst="rect">
            <a:avLst/>
          </a:prstGeom>
        </p:spPr>
        <p:txBody>
          <a:bodyPr lIns="91439" rIns="91439">
            <a:noAutofit/>
          </a:bodyPr>
          <a:lstStyle/>
          <a:p>
            <a:endParaRPr/>
          </a:p>
        </p:txBody>
      </p:sp>
      <p:sp>
        <p:nvSpPr>
          <p:cNvPr id="137" name="Picture Placeholder 14"/>
          <p:cNvSpPr>
            <a:spLocks noGrp="1"/>
          </p:cNvSpPr>
          <p:nvPr>
            <p:ph type="pic" sz="quarter" idx="15"/>
          </p:nvPr>
        </p:nvSpPr>
        <p:spPr>
          <a:xfrm>
            <a:off x="9142390" y="1579158"/>
            <a:ext cx="2130661" cy="3693882"/>
          </a:xfrm>
          <a:prstGeom prst="rect">
            <a:avLst/>
          </a:prstGeom>
        </p:spPr>
        <p:txBody>
          <a:bodyPr lIns="91439" rIns="91439">
            <a:noAutofit/>
          </a:bodyPr>
          <a:lstStyle/>
          <a:p>
            <a:endParaRPr/>
          </a:p>
        </p:txBody>
      </p:sp>
      <p:sp>
        <p:nvSpPr>
          <p:cNvPr id="1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21102492"/>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21_Custom Layout">
    <p:spTree>
      <p:nvGrpSpPr>
        <p:cNvPr id="1" name=""/>
        <p:cNvGrpSpPr/>
        <p:nvPr/>
      </p:nvGrpSpPr>
      <p:grpSpPr>
        <a:xfrm>
          <a:off x="0" y="0"/>
          <a:ext cx="0" cy="0"/>
          <a:chOff x="0" y="0"/>
          <a:chExt cx="0" cy="0"/>
        </a:xfrm>
      </p:grpSpPr>
      <p:sp>
        <p:nvSpPr>
          <p:cNvPr id="145" name="Picture Placeholder 8"/>
          <p:cNvSpPr>
            <a:spLocks noGrp="1"/>
          </p:cNvSpPr>
          <p:nvPr>
            <p:ph type="pic" sz="half" idx="13"/>
          </p:nvPr>
        </p:nvSpPr>
        <p:spPr>
          <a:xfrm>
            <a:off x="6589486" y="1277257"/>
            <a:ext cx="5718629" cy="4281714"/>
          </a:xfrm>
          <a:prstGeom prst="rect">
            <a:avLst/>
          </a:prstGeom>
        </p:spPr>
        <p:txBody>
          <a:bodyPr lIns="91439" rIns="91439">
            <a:noAutofit/>
          </a:bodyPr>
          <a:lstStyle/>
          <a:p>
            <a:endParaRPr/>
          </a:p>
        </p:txBody>
      </p:sp>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43280885"/>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20_Custom Layout">
    <p:spTree>
      <p:nvGrpSpPr>
        <p:cNvPr id="1" name=""/>
        <p:cNvGrpSpPr/>
        <p:nvPr/>
      </p:nvGrpSpPr>
      <p:grpSpPr>
        <a:xfrm>
          <a:off x="0" y="0"/>
          <a:ext cx="0" cy="0"/>
          <a:chOff x="0" y="0"/>
          <a:chExt cx="0" cy="0"/>
        </a:xfrm>
      </p:grpSpPr>
      <p:sp>
        <p:nvSpPr>
          <p:cNvPr id="153" name="Picture Placeholder 5"/>
          <p:cNvSpPr>
            <a:spLocks noGrp="1"/>
          </p:cNvSpPr>
          <p:nvPr>
            <p:ph type="pic" idx="13"/>
          </p:nvPr>
        </p:nvSpPr>
        <p:spPr>
          <a:xfrm>
            <a:off x="5943600" y="0"/>
            <a:ext cx="6248400" cy="6858000"/>
          </a:xfrm>
          <a:prstGeom prst="rect">
            <a:avLst/>
          </a:prstGeom>
        </p:spPr>
        <p:txBody>
          <a:bodyPr lIns="91439" rIns="91439">
            <a:noAutofit/>
          </a:bodyPr>
          <a:lstStyle/>
          <a:p>
            <a:endParaRPr/>
          </a:p>
        </p:txBody>
      </p:sp>
      <p:sp>
        <p:nvSpPr>
          <p:cNvPr id="1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44929467"/>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19_Custom Layout">
    <p:spTree>
      <p:nvGrpSpPr>
        <p:cNvPr id="1" name=""/>
        <p:cNvGrpSpPr/>
        <p:nvPr/>
      </p:nvGrpSpPr>
      <p:grpSpPr>
        <a:xfrm>
          <a:off x="0" y="0"/>
          <a:ext cx="0" cy="0"/>
          <a:chOff x="0" y="0"/>
          <a:chExt cx="0" cy="0"/>
        </a:xfrm>
      </p:grpSpPr>
      <p:sp>
        <p:nvSpPr>
          <p:cNvPr id="161" name="Picture Placeholder 8"/>
          <p:cNvSpPr>
            <a:spLocks noGrp="1"/>
          </p:cNvSpPr>
          <p:nvPr>
            <p:ph type="pic" idx="13"/>
          </p:nvPr>
        </p:nvSpPr>
        <p:spPr>
          <a:xfrm>
            <a:off x="0" y="0"/>
            <a:ext cx="6248400" cy="6858000"/>
          </a:xfrm>
          <a:prstGeom prst="rect">
            <a:avLst/>
          </a:prstGeom>
        </p:spPr>
        <p:txBody>
          <a:bodyPr lIns="91439" rIns="91439">
            <a:noAutofit/>
          </a:bodyPr>
          <a:lstStyle/>
          <a:p>
            <a:endParaRPr/>
          </a:p>
        </p:txBody>
      </p:sp>
      <p:sp>
        <p:nvSpPr>
          <p:cNvPr id="1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94984362"/>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18_Custom Layout">
    <p:spTree>
      <p:nvGrpSpPr>
        <p:cNvPr id="1" name=""/>
        <p:cNvGrpSpPr/>
        <p:nvPr/>
      </p:nvGrpSpPr>
      <p:grpSpPr>
        <a:xfrm>
          <a:off x="0" y="0"/>
          <a:ext cx="0" cy="0"/>
          <a:chOff x="0" y="0"/>
          <a:chExt cx="0" cy="0"/>
        </a:xfrm>
      </p:grpSpPr>
      <p:sp>
        <p:nvSpPr>
          <p:cNvPr id="169" name="Picture Placeholder 10"/>
          <p:cNvSpPr>
            <a:spLocks noGrp="1"/>
          </p:cNvSpPr>
          <p:nvPr>
            <p:ph type="pic" sz="half" idx="13"/>
          </p:nvPr>
        </p:nvSpPr>
        <p:spPr>
          <a:xfrm>
            <a:off x="0" y="0"/>
            <a:ext cx="3333750" cy="6858000"/>
          </a:xfrm>
          <a:prstGeom prst="rect">
            <a:avLst/>
          </a:prstGeom>
        </p:spPr>
        <p:txBody>
          <a:bodyPr lIns="91439" rIns="91439">
            <a:noAutofit/>
          </a:bodyPr>
          <a:lstStyle/>
          <a:p>
            <a:endParaRPr/>
          </a:p>
        </p:txBody>
      </p:sp>
      <p:sp>
        <p:nvSpPr>
          <p:cNvPr id="170" name="Picture Placeholder 13"/>
          <p:cNvSpPr>
            <a:spLocks noGrp="1"/>
          </p:cNvSpPr>
          <p:nvPr>
            <p:ph type="pic" sz="quarter" idx="14"/>
          </p:nvPr>
        </p:nvSpPr>
        <p:spPr>
          <a:xfrm>
            <a:off x="2590800" y="285750"/>
            <a:ext cx="2419350" cy="3409950"/>
          </a:xfrm>
          <a:prstGeom prst="rect">
            <a:avLst/>
          </a:prstGeom>
        </p:spPr>
        <p:txBody>
          <a:bodyPr lIns="91439" rIns="91439">
            <a:noAutofit/>
          </a:bodyPr>
          <a:lstStyle/>
          <a:p>
            <a:endParaRPr/>
          </a:p>
        </p:txBody>
      </p:sp>
      <p:sp>
        <p:nvSpPr>
          <p:cNvPr id="171" name="Picture Placeholder 16"/>
          <p:cNvSpPr>
            <a:spLocks noGrp="1"/>
          </p:cNvSpPr>
          <p:nvPr>
            <p:ph type="pic" sz="quarter" idx="15"/>
          </p:nvPr>
        </p:nvSpPr>
        <p:spPr>
          <a:xfrm>
            <a:off x="2590800" y="3981450"/>
            <a:ext cx="2419350" cy="2705100"/>
          </a:xfrm>
          <a:prstGeom prst="rect">
            <a:avLst/>
          </a:prstGeom>
        </p:spPr>
        <p:txBody>
          <a:bodyPr lIns="91439" rIns="91439">
            <a:noAutofit/>
          </a:bodyPr>
          <a:lstStyle/>
          <a:p>
            <a:endParaRPr/>
          </a:p>
        </p:txBody>
      </p:sp>
      <p:sp>
        <p:nvSpPr>
          <p:cNvPr id="1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82574610"/>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17_Custom Layout">
    <p:spTree>
      <p:nvGrpSpPr>
        <p:cNvPr id="1" name=""/>
        <p:cNvGrpSpPr/>
        <p:nvPr/>
      </p:nvGrpSpPr>
      <p:grpSpPr>
        <a:xfrm>
          <a:off x="0" y="0"/>
          <a:ext cx="0" cy="0"/>
          <a:chOff x="0" y="0"/>
          <a:chExt cx="0" cy="0"/>
        </a:xfrm>
      </p:grpSpPr>
      <p:sp>
        <p:nvSpPr>
          <p:cNvPr id="179" name="Picture Placeholder 10"/>
          <p:cNvSpPr>
            <a:spLocks noGrp="1"/>
          </p:cNvSpPr>
          <p:nvPr>
            <p:ph type="pic" sz="half" idx="13"/>
          </p:nvPr>
        </p:nvSpPr>
        <p:spPr>
          <a:xfrm>
            <a:off x="438150" y="552450"/>
            <a:ext cx="3390900" cy="5867400"/>
          </a:xfrm>
          <a:prstGeom prst="rect">
            <a:avLst/>
          </a:prstGeom>
        </p:spPr>
        <p:txBody>
          <a:bodyPr lIns="91439" rIns="91439">
            <a:noAutofit/>
          </a:bodyPr>
          <a:lstStyle/>
          <a:p>
            <a:endParaRPr/>
          </a:p>
        </p:txBody>
      </p:sp>
      <p:sp>
        <p:nvSpPr>
          <p:cNvPr id="180" name="Picture Placeholder 13"/>
          <p:cNvSpPr>
            <a:spLocks noGrp="1"/>
          </p:cNvSpPr>
          <p:nvPr>
            <p:ph type="pic" sz="quarter" idx="14"/>
          </p:nvPr>
        </p:nvSpPr>
        <p:spPr>
          <a:xfrm>
            <a:off x="4000500" y="552450"/>
            <a:ext cx="3390900" cy="2762250"/>
          </a:xfrm>
          <a:prstGeom prst="rect">
            <a:avLst/>
          </a:prstGeom>
        </p:spPr>
        <p:txBody>
          <a:bodyPr lIns="91439" rIns="91439">
            <a:noAutofit/>
          </a:bodyPr>
          <a:lstStyle/>
          <a:p>
            <a:endParaRPr/>
          </a:p>
        </p:txBody>
      </p:sp>
      <p:sp>
        <p:nvSpPr>
          <p:cNvPr id="181" name="Picture Placeholder 16"/>
          <p:cNvSpPr>
            <a:spLocks noGrp="1"/>
          </p:cNvSpPr>
          <p:nvPr>
            <p:ph type="pic" sz="quarter" idx="15"/>
          </p:nvPr>
        </p:nvSpPr>
        <p:spPr>
          <a:xfrm>
            <a:off x="4000500" y="3486150"/>
            <a:ext cx="3390900" cy="2933700"/>
          </a:xfrm>
          <a:prstGeom prst="rect">
            <a:avLst/>
          </a:prstGeom>
        </p:spPr>
        <p:txBody>
          <a:bodyPr lIns="91439" rIns="91439">
            <a:noAutofit/>
          </a:bodyPr>
          <a:lstStyle/>
          <a:p>
            <a:endParaRPr/>
          </a:p>
        </p:txBody>
      </p:sp>
      <p:sp>
        <p:nvSpPr>
          <p:cNvPr id="1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5153275"/>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38595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16_Custom Layout">
    <p:spTree>
      <p:nvGrpSpPr>
        <p:cNvPr id="1" name=""/>
        <p:cNvGrpSpPr/>
        <p:nvPr/>
      </p:nvGrpSpPr>
      <p:grpSpPr>
        <a:xfrm>
          <a:off x="0" y="0"/>
          <a:ext cx="0" cy="0"/>
          <a:chOff x="0" y="0"/>
          <a:chExt cx="0" cy="0"/>
        </a:xfrm>
      </p:grpSpPr>
      <p:sp>
        <p:nvSpPr>
          <p:cNvPr id="189" name="Picture Placeholder 14"/>
          <p:cNvSpPr>
            <a:spLocks noGrp="1"/>
          </p:cNvSpPr>
          <p:nvPr>
            <p:ph type="pic" sz="quarter" idx="13"/>
          </p:nvPr>
        </p:nvSpPr>
        <p:spPr>
          <a:xfrm>
            <a:off x="1661886" y="1814285"/>
            <a:ext cx="2801259" cy="1407888"/>
          </a:xfrm>
          <a:prstGeom prst="rect">
            <a:avLst/>
          </a:prstGeom>
        </p:spPr>
        <p:txBody>
          <a:bodyPr lIns="91439" rIns="91439">
            <a:noAutofit/>
          </a:bodyPr>
          <a:lstStyle/>
          <a:p>
            <a:endParaRPr/>
          </a:p>
        </p:txBody>
      </p:sp>
      <p:sp>
        <p:nvSpPr>
          <p:cNvPr id="190" name="Picture Placeholder 15"/>
          <p:cNvSpPr>
            <a:spLocks noGrp="1"/>
          </p:cNvSpPr>
          <p:nvPr>
            <p:ph type="pic" sz="quarter" idx="14"/>
          </p:nvPr>
        </p:nvSpPr>
        <p:spPr>
          <a:xfrm>
            <a:off x="4695371" y="1814285"/>
            <a:ext cx="2801259" cy="1407888"/>
          </a:xfrm>
          <a:prstGeom prst="rect">
            <a:avLst/>
          </a:prstGeom>
        </p:spPr>
        <p:txBody>
          <a:bodyPr lIns="91439" rIns="91439">
            <a:noAutofit/>
          </a:bodyPr>
          <a:lstStyle/>
          <a:p>
            <a:endParaRPr/>
          </a:p>
        </p:txBody>
      </p:sp>
      <p:sp>
        <p:nvSpPr>
          <p:cNvPr id="191" name="Picture Placeholder 16"/>
          <p:cNvSpPr>
            <a:spLocks noGrp="1"/>
          </p:cNvSpPr>
          <p:nvPr>
            <p:ph type="pic" sz="quarter" idx="15"/>
          </p:nvPr>
        </p:nvSpPr>
        <p:spPr>
          <a:xfrm>
            <a:off x="7728856" y="1814285"/>
            <a:ext cx="2801259" cy="1407888"/>
          </a:xfrm>
          <a:prstGeom prst="rect">
            <a:avLst/>
          </a:prstGeom>
        </p:spPr>
        <p:txBody>
          <a:bodyPr lIns="91439" rIns="91439">
            <a:noAutofit/>
          </a:bodyPr>
          <a:lstStyle/>
          <a:p>
            <a:endParaRPr/>
          </a:p>
        </p:txBody>
      </p:sp>
      <p:sp>
        <p:nvSpPr>
          <p:cNvPr id="19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48881422"/>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15_Custom Layout">
    <p:spTree>
      <p:nvGrpSpPr>
        <p:cNvPr id="1" name=""/>
        <p:cNvGrpSpPr/>
        <p:nvPr/>
      </p:nvGrpSpPr>
      <p:grpSpPr>
        <a:xfrm>
          <a:off x="0" y="0"/>
          <a:ext cx="0" cy="0"/>
          <a:chOff x="0" y="0"/>
          <a:chExt cx="0" cy="0"/>
        </a:xfrm>
      </p:grpSpPr>
      <p:sp>
        <p:nvSpPr>
          <p:cNvPr id="199" name="Picture Placeholder 10"/>
          <p:cNvSpPr>
            <a:spLocks noGrp="1"/>
          </p:cNvSpPr>
          <p:nvPr>
            <p:ph type="pic" sz="quarter" idx="13"/>
          </p:nvPr>
        </p:nvSpPr>
        <p:spPr>
          <a:xfrm>
            <a:off x="4833258" y="304801"/>
            <a:ext cx="3439886" cy="3077030"/>
          </a:xfrm>
          <a:prstGeom prst="rect">
            <a:avLst/>
          </a:prstGeom>
        </p:spPr>
        <p:txBody>
          <a:bodyPr lIns="91439" rIns="91439">
            <a:noAutofit/>
          </a:bodyPr>
          <a:lstStyle/>
          <a:p>
            <a:endParaRPr/>
          </a:p>
        </p:txBody>
      </p:sp>
      <p:sp>
        <p:nvSpPr>
          <p:cNvPr id="200" name="Picture Placeholder 13"/>
          <p:cNvSpPr>
            <a:spLocks noGrp="1"/>
          </p:cNvSpPr>
          <p:nvPr>
            <p:ph type="pic" sz="quarter" idx="14"/>
          </p:nvPr>
        </p:nvSpPr>
        <p:spPr>
          <a:xfrm>
            <a:off x="4833258" y="3526973"/>
            <a:ext cx="3439886" cy="3077029"/>
          </a:xfrm>
          <a:prstGeom prst="rect">
            <a:avLst/>
          </a:prstGeom>
        </p:spPr>
        <p:txBody>
          <a:bodyPr lIns="91439" rIns="91439">
            <a:noAutofit/>
          </a:bodyPr>
          <a:lstStyle/>
          <a:p>
            <a:endParaRPr/>
          </a:p>
        </p:txBody>
      </p:sp>
      <p:sp>
        <p:nvSpPr>
          <p:cNvPr id="201" name="Picture Placeholder 16"/>
          <p:cNvSpPr>
            <a:spLocks noGrp="1"/>
          </p:cNvSpPr>
          <p:nvPr>
            <p:ph type="pic" sz="half" idx="15"/>
          </p:nvPr>
        </p:nvSpPr>
        <p:spPr>
          <a:xfrm>
            <a:off x="8418286" y="304800"/>
            <a:ext cx="3439886" cy="6299201"/>
          </a:xfrm>
          <a:prstGeom prst="rect">
            <a:avLst/>
          </a:prstGeom>
        </p:spPr>
        <p:txBody>
          <a:bodyPr lIns="91439" rIns="91439">
            <a:noAutofit/>
          </a:bodyPr>
          <a:lstStyle/>
          <a:p>
            <a:endParaRPr/>
          </a:p>
        </p:txBody>
      </p:sp>
      <p:sp>
        <p:nvSpPr>
          <p:cNvPr id="20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57402195"/>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14_Custom Layout">
    <p:spTree>
      <p:nvGrpSpPr>
        <p:cNvPr id="1" name=""/>
        <p:cNvGrpSpPr/>
        <p:nvPr/>
      </p:nvGrpSpPr>
      <p:grpSpPr>
        <a:xfrm>
          <a:off x="0" y="0"/>
          <a:ext cx="0" cy="0"/>
          <a:chOff x="0" y="0"/>
          <a:chExt cx="0" cy="0"/>
        </a:xfrm>
      </p:grpSpPr>
      <p:sp>
        <p:nvSpPr>
          <p:cNvPr id="209" name="Picture Placeholder 9"/>
          <p:cNvSpPr>
            <a:spLocks noGrp="1"/>
          </p:cNvSpPr>
          <p:nvPr>
            <p:ph type="pic" sz="half" idx="13"/>
          </p:nvPr>
        </p:nvSpPr>
        <p:spPr>
          <a:xfrm>
            <a:off x="449942" y="449944"/>
            <a:ext cx="5399316" cy="3309257"/>
          </a:xfrm>
          <a:prstGeom prst="rect">
            <a:avLst/>
          </a:prstGeom>
        </p:spPr>
        <p:txBody>
          <a:bodyPr lIns="91439" rIns="91439">
            <a:noAutofit/>
          </a:bodyPr>
          <a:lstStyle/>
          <a:p>
            <a:endParaRPr/>
          </a:p>
        </p:txBody>
      </p:sp>
      <p:sp>
        <p:nvSpPr>
          <p:cNvPr id="210" name="Picture Placeholder 12"/>
          <p:cNvSpPr>
            <a:spLocks noGrp="1"/>
          </p:cNvSpPr>
          <p:nvPr>
            <p:ph type="pic" sz="quarter" idx="14"/>
          </p:nvPr>
        </p:nvSpPr>
        <p:spPr>
          <a:xfrm>
            <a:off x="449942" y="3934309"/>
            <a:ext cx="3976915" cy="2437464"/>
          </a:xfrm>
          <a:prstGeom prst="rect">
            <a:avLst/>
          </a:prstGeom>
        </p:spPr>
        <p:txBody>
          <a:bodyPr lIns="91439" rIns="91439">
            <a:noAutofit/>
          </a:bodyPr>
          <a:lstStyle/>
          <a:p>
            <a:endParaRPr/>
          </a:p>
        </p:txBody>
      </p:sp>
      <p:sp>
        <p:nvSpPr>
          <p:cNvPr id="2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53237080"/>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13_Custom Layout">
    <p:spTree>
      <p:nvGrpSpPr>
        <p:cNvPr id="1" name=""/>
        <p:cNvGrpSpPr/>
        <p:nvPr/>
      </p:nvGrpSpPr>
      <p:grpSpPr>
        <a:xfrm>
          <a:off x="0" y="0"/>
          <a:ext cx="0" cy="0"/>
          <a:chOff x="0" y="0"/>
          <a:chExt cx="0" cy="0"/>
        </a:xfrm>
      </p:grpSpPr>
      <p:sp>
        <p:nvSpPr>
          <p:cNvPr id="218" name="Picture Placeholder 9"/>
          <p:cNvSpPr>
            <a:spLocks noGrp="1"/>
          </p:cNvSpPr>
          <p:nvPr>
            <p:ph type="pic" sz="half" idx="13"/>
          </p:nvPr>
        </p:nvSpPr>
        <p:spPr>
          <a:xfrm>
            <a:off x="-1" y="1"/>
            <a:ext cx="4862288" cy="6858001"/>
          </a:xfrm>
          <a:prstGeom prst="rect">
            <a:avLst/>
          </a:prstGeom>
        </p:spPr>
        <p:txBody>
          <a:bodyPr lIns="91439" rIns="91439">
            <a:noAutofit/>
          </a:bodyPr>
          <a:lstStyle/>
          <a:p>
            <a:endParaRPr/>
          </a:p>
        </p:txBody>
      </p:sp>
      <p:sp>
        <p:nvSpPr>
          <p:cNvPr id="219" name="Picture Placeholder 12"/>
          <p:cNvSpPr>
            <a:spLocks noGrp="1"/>
          </p:cNvSpPr>
          <p:nvPr>
            <p:ph type="pic" sz="half" idx="14"/>
          </p:nvPr>
        </p:nvSpPr>
        <p:spPr>
          <a:xfrm>
            <a:off x="5021943" y="3410858"/>
            <a:ext cx="7170057" cy="3447144"/>
          </a:xfrm>
          <a:prstGeom prst="rect">
            <a:avLst/>
          </a:prstGeom>
        </p:spPr>
        <p:txBody>
          <a:bodyPr lIns="91439" rIns="91439">
            <a:noAutofit/>
          </a:bodyPr>
          <a:lstStyle/>
          <a:p>
            <a:endParaRPr/>
          </a:p>
        </p:txBody>
      </p:sp>
      <p:sp>
        <p:nvSpPr>
          <p:cNvPr id="2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07432938"/>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12_Custom Layout">
    <p:spTree>
      <p:nvGrpSpPr>
        <p:cNvPr id="1" name=""/>
        <p:cNvGrpSpPr/>
        <p:nvPr/>
      </p:nvGrpSpPr>
      <p:grpSpPr>
        <a:xfrm>
          <a:off x="0" y="0"/>
          <a:ext cx="0" cy="0"/>
          <a:chOff x="0" y="0"/>
          <a:chExt cx="0" cy="0"/>
        </a:xfrm>
      </p:grpSpPr>
      <p:sp>
        <p:nvSpPr>
          <p:cNvPr id="227" name="Picture Placeholder 8"/>
          <p:cNvSpPr>
            <a:spLocks noGrp="1"/>
          </p:cNvSpPr>
          <p:nvPr>
            <p:ph type="pic" sz="half" idx="13"/>
          </p:nvPr>
        </p:nvSpPr>
        <p:spPr>
          <a:xfrm>
            <a:off x="7562850" y="400050"/>
            <a:ext cx="3867150" cy="5715000"/>
          </a:xfrm>
          <a:prstGeom prst="rect">
            <a:avLst/>
          </a:prstGeom>
        </p:spPr>
        <p:txBody>
          <a:bodyPr lIns="91439" rIns="91439">
            <a:noAutofit/>
          </a:bodyPr>
          <a:lstStyle/>
          <a:p>
            <a:endParaRPr/>
          </a:p>
        </p:txBody>
      </p:sp>
      <p:sp>
        <p:nvSpPr>
          <p:cNvPr id="2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90217131"/>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11_Custom Layout">
    <p:spTree>
      <p:nvGrpSpPr>
        <p:cNvPr id="1" name=""/>
        <p:cNvGrpSpPr/>
        <p:nvPr/>
      </p:nvGrpSpPr>
      <p:grpSpPr>
        <a:xfrm>
          <a:off x="0" y="0"/>
          <a:ext cx="0" cy="0"/>
          <a:chOff x="0" y="0"/>
          <a:chExt cx="0" cy="0"/>
        </a:xfrm>
      </p:grpSpPr>
      <p:sp>
        <p:nvSpPr>
          <p:cNvPr id="235" name="Picture Placeholder 8"/>
          <p:cNvSpPr>
            <a:spLocks noGrp="1"/>
          </p:cNvSpPr>
          <p:nvPr>
            <p:ph type="pic" sz="half" idx="13"/>
          </p:nvPr>
        </p:nvSpPr>
        <p:spPr>
          <a:xfrm>
            <a:off x="595084" y="551543"/>
            <a:ext cx="3556001" cy="5747657"/>
          </a:xfrm>
          <a:prstGeom prst="rect">
            <a:avLst/>
          </a:prstGeom>
        </p:spPr>
        <p:txBody>
          <a:bodyPr lIns="91439" rIns="91439">
            <a:noAutofit/>
          </a:bodyPr>
          <a:lstStyle/>
          <a:p>
            <a:endParaRPr/>
          </a:p>
        </p:txBody>
      </p:sp>
      <p:sp>
        <p:nvSpPr>
          <p:cNvPr id="2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91210784"/>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10_Custom Layout">
    <p:spTree>
      <p:nvGrpSpPr>
        <p:cNvPr id="1" name=""/>
        <p:cNvGrpSpPr/>
        <p:nvPr/>
      </p:nvGrpSpPr>
      <p:grpSpPr>
        <a:xfrm>
          <a:off x="0" y="0"/>
          <a:ext cx="0" cy="0"/>
          <a:chOff x="0" y="0"/>
          <a:chExt cx="0" cy="0"/>
        </a:xfrm>
      </p:grpSpPr>
      <p:sp>
        <p:nvSpPr>
          <p:cNvPr id="243" name="Picture Placeholder 8"/>
          <p:cNvSpPr>
            <a:spLocks noGrp="1"/>
          </p:cNvSpPr>
          <p:nvPr>
            <p:ph type="pic" idx="13"/>
          </p:nvPr>
        </p:nvSpPr>
        <p:spPr>
          <a:xfrm>
            <a:off x="529772" y="475342"/>
            <a:ext cx="11132457" cy="5907316"/>
          </a:xfrm>
          <a:prstGeom prst="rect">
            <a:avLst/>
          </a:prstGeom>
        </p:spPr>
        <p:txBody>
          <a:bodyPr lIns="91439" rIns="91439">
            <a:noAutofit/>
          </a:bodyPr>
          <a:lstStyle/>
          <a:p>
            <a:endParaRPr/>
          </a:p>
        </p:txBody>
      </p:sp>
      <p:sp>
        <p:nvSpPr>
          <p:cNvPr id="2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28412321"/>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9_Custom Layout">
    <p:spTree>
      <p:nvGrpSpPr>
        <p:cNvPr id="1" name=""/>
        <p:cNvGrpSpPr/>
        <p:nvPr/>
      </p:nvGrpSpPr>
      <p:grpSpPr>
        <a:xfrm>
          <a:off x="0" y="0"/>
          <a:ext cx="0" cy="0"/>
          <a:chOff x="0" y="0"/>
          <a:chExt cx="0" cy="0"/>
        </a:xfrm>
      </p:grpSpPr>
      <p:sp>
        <p:nvSpPr>
          <p:cNvPr id="251" name="Picture Placeholder 10"/>
          <p:cNvSpPr>
            <a:spLocks noGrp="1"/>
          </p:cNvSpPr>
          <p:nvPr>
            <p:ph type="pic" sz="quarter" idx="13"/>
          </p:nvPr>
        </p:nvSpPr>
        <p:spPr>
          <a:xfrm>
            <a:off x="493486" y="3730171"/>
            <a:ext cx="3062515" cy="2467429"/>
          </a:xfrm>
          <a:prstGeom prst="rect">
            <a:avLst/>
          </a:prstGeom>
        </p:spPr>
        <p:txBody>
          <a:bodyPr lIns="91439" rIns="91439">
            <a:noAutofit/>
          </a:bodyPr>
          <a:lstStyle/>
          <a:p>
            <a:endParaRPr/>
          </a:p>
        </p:txBody>
      </p:sp>
      <p:sp>
        <p:nvSpPr>
          <p:cNvPr id="252" name="Picture Placeholder 14"/>
          <p:cNvSpPr>
            <a:spLocks noGrp="1"/>
          </p:cNvSpPr>
          <p:nvPr>
            <p:ph type="pic" sz="quarter" idx="14"/>
          </p:nvPr>
        </p:nvSpPr>
        <p:spPr>
          <a:xfrm>
            <a:off x="4180115" y="3730171"/>
            <a:ext cx="3062515" cy="2467429"/>
          </a:xfrm>
          <a:prstGeom prst="rect">
            <a:avLst/>
          </a:prstGeom>
        </p:spPr>
        <p:txBody>
          <a:bodyPr lIns="91439" rIns="91439">
            <a:noAutofit/>
          </a:bodyPr>
          <a:lstStyle/>
          <a:p>
            <a:endParaRPr/>
          </a:p>
        </p:txBody>
      </p:sp>
      <p:sp>
        <p:nvSpPr>
          <p:cNvPr id="253" name="Picture Placeholder 15"/>
          <p:cNvSpPr>
            <a:spLocks noGrp="1"/>
          </p:cNvSpPr>
          <p:nvPr>
            <p:ph type="pic" sz="quarter" idx="15"/>
          </p:nvPr>
        </p:nvSpPr>
        <p:spPr>
          <a:xfrm>
            <a:off x="7866743" y="3730171"/>
            <a:ext cx="3062515" cy="2467429"/>
          </a:xfrm>
          <a:prstGeom prst="rect">
            <a:avLst/>
          </a:prstGeom>
        </p:spPr>
        <p:txBody>
          <a:bodyPr lIns="91439" rIns="91439">
            <a:noAutofit/>
          </a:bodyPr>
          <a:lstStyle/>
          <a:p>
            <a:endParaRPr/>
          </a:p>
        </p:txBody>
      </p:sp>
      <p:sp>
        <p:nvSpPr>
          <p:cNvPr id="2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26935003"/>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8_Custom Layout">
    <p:spTree>
      <p:nvGrpSpPr>
        <p:cNvPr id="1" name=""/>
        <p:cNvGrpSpPr/>
        <p:nvPr/>
      </p:nvGrpSpPr>
      <p:grpSpPr>
        <a:xfrm>
          <a:off x="0" y="0"/>
          <a:ext cx="0" cy="0"/>
          <a:chOff x="0" y="0"/>
          <a:chExt cx="0" cy="0"/>
        </a:xfrm>
      </p:grpSpPr>
      <p:sp>
        <p:nvSpPr>
          <p:cNvPr id="261" name="Picture Placeholder 9"/>
          <p:cNvSpPr>
            <a:spLocks noGrp="1"/>
          </p:cNvSpPr>
          <p:nvPr>
            <p:ph type="pic" sz="quarter" idx="13"/>
          </p:nvPr>
        </p:nvSpPr>
        <p:spPr>
          <a:xfrm>
            <a:off x="522514" y="391885"/>
            <a:ext cx="4949372" cy="2859316"/>
          </a:xfrm>
          <a:prstGeom prst="rect">
            <a:avLst/>
          </a:prstGeom>
        </p:spPr>
        <p:txBody>
          <a:bodyPr lIns="91439" rIns="91439">
            <a:noAutofit/>
          </a:bodyPr>
          <a:lstStyle/>
          <a:p>
            <a:endParaRPr/>
          </a:p>
        </p:txBody>
      </p:sp>
      <p:sp>
        <p:nvSpPr>
          <p:cNvPr id="262" name="Picture Placeholder 13"/>
          <p:cNvSpPr>
            <a:spLocks noGrp="1"/>
          </p:cNvSpPr>
          <p:nvPr>
            <p:ph type="pic" sz="quarter" idx="14"/>
          </p:nvPr>
        </p:nvSpPr>
        <p:spPr>
          <a:xfrm>
            <a:off x="522514" y="3512458"/>
            <a:ext cx="4949372" cy="2859315"/>
          </a:xfrm>
          <a:prstGeom prst="rect">
            <a:avLst/>
          </a:prstGeom>
        </p:spPr>
        <p:txBody>
          <a:bodyPr lIns="91439" rIns="91439">
            <a:noAutofit/>
          </a:bodyPr>
          <a:lstStyle/>
          <a:p>
            <a:endParaRPr/>
          </a:p>
        </p:txBody>
      </p:sp>
      <p:sp>
        <p:nvSpPr>
          <p:cNvPr id="2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23522595"/>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7_Custom Layout">
    <p:spTree>
      <p:nvGrpSpPr>
        <p:cNvPr id="1" name=""/>
        <p:cNvGrpSpPr/>
        <p:nvPr/>
      </p:nvGrpSpPr>
      <p:grpSpPr>
        <a:xfrm>
          <a:off x="0" y="0"/>
          <a:ext cx="0" cy="0"/>
          <a:chOff x="0" y="0"/>
          <a:chExt cx="0" cy="0"/>
        </a:xfrm>
      </p:grpSpPr>
      <p:sp>
        <p:nvSpPr>
          <p:cNvPr id="270" name="Picture Placeholder 9"/>
          <p:cNvSpPr>
            <a:spLocks noGrp="1"/>
          </p:cNvSpPr>
          <p:nvPr>
            <p:ph type="pic" sz="half" idx="13"/>
          </p:nvPr>
        </p:nvSpPr>
        <p:spPr>
          <a:xfrm>
            <a:off x="580571" y="609599"/>
            <a:ext cx="3773716" cy="5413831"/>
          </a:xfrm>
          <a:prstGeom prst="rect">
            <a:avLst/>
          </a:prstGeom>
        </p:spPr>
        <p:txBody>
          <a:bodyPr lIns="91439" rIns="91439">
            <a:noAutofit/>
          </a:bodyPr>
          <a:lstStyle/>
          <a:p>
            <a:endParaRPr/>
          </a:p>
        </p:txBody>
      </p:sp>
      <p:sp>
        <p:nvSpPr>
          <p:cNvPr id="271" name="Picture Placeholder 12"/>
          <p:cNvSpPr>
            <a:spLocks noGrp="1"/>
          </p:cNvSpPr>
          <p:nvPr>
            <p:ph type="pic" sz="quarter" idx="14"/>
          </p:nvPr>
        </p:nvSpPr>
        <p:spPr>
          <a:xfrm>
            <a:off x="4702628" y="609601"/>
            <a:ext cx="3773716" cy="2873830"/>
          </a:xfrm>
          <a:prstGeom prst="rect">
            <a:avLst/>
          </a:prstGeom>
        </p:spPr>
        <p:txBody>
          <a:bodyPr lIns="91439" rIns="91439">
            <a:noAutofit/>
          </a:bodyPr>
          <a:lstStyle/>
          <a:p>
            <a:endParaRPr/>
          </a:p>
        </p:txBody>
      </p:sp>
      <p:sp>
        <p:nvSpPr>
          <p:cNvPr id="2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87650391"/>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330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4_Custom Layout">
    <p:spTree>
      <p:nvGrpSpPr>
        <p:cNvPr id="1" name=""/>
        <p:cNvGrpSpPr/>
        <p:nvPr/>
      </p:nvGrpSpPr>
      <p:grpSpPr>
        <a:xfrm>
          <a:off x="0" y="0"/>
          <a:ext cx="0" cy="0"/>
          <a:chOff x="0" y="0"/>
          <a:chExt cx="0" cy="0"/>
        </a:xfrm>
      </p:grpSpPr>
      <p:sp>
        <p:nvSpPr>
          <p:cNvPr id="279" name="Picture Placeholder 8"/>
          <p:cNvSpPr>
            <a:spLocks noGrp="1"/>
          </p:cNvSpPr>
          <p:nvPr>
            <p:ph type="pic" idx="13"/>
          </p:nvPr>
        </p:nvSpPr>
        <p:spPr>
          <a:xfrm>
            <a:off x="0" y="0"/>
            <a:ext cx="4895850" cy="6858000"/>
          </a:xfrm>
          <a:prstGeom prst="rect">
            <a:avLst/>
          </a:prstGeom>
        </p:spPr>
        <p:txBody>
          <a:bodyPr lIns="91439" rIns="91439">
            <a:noAutofit/>
          </a:bodyPr>
          <a:lstStyle/>
          <a:p>
            <a:endParaRPr/>
          </a:p>
        </p:txBody>
      </p:sp>
      <p:sp>
        <p:nvSpPr>
          <p:cNvPr id="2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88393688"/>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3_Custom Layout">
    <p:spTree>
      <p:nvGrpSpPr>
        <p:cNvPr id="1" name=""/>
        <p:cNvGrpSpPr/>
        <p:nvPr/>
      </p:nvGrpSpPr>
      <p:grpSpPr>
        <a:xfrm>
          <a:off x="0" y="0"/>
          <a:ext cx="0" cy="0"/>
          <a:chOff x="0" y="0"/>
          <a:chExt cx="0" cy="0"/>
        </a:xfrm>
      </p:grpSpPr>
      <p:sp>
        <p:nvSpPr>
          <p:cNvPr id="287" name="Picture Placeholder 8"/>
          <p:cNvSpPr>
            <a:spLocks noGrp="1"/>
          </p:cNvSpPr>
          <p:nvPr>
            <p:ph type="pic" sz="quarter" idx="13"/>
          </p:nvPr>
        </p:nvSpPr>
        <p:spPr>
          <a:xfrm>
            <a:off x="6896100" y="838200"/>
            <a:ext cx="4381500" cy="2952750"/>
          </a:xfrm>
          <a:prstGeom prst="rect">
            <a:avLst/>
          </a:prstGeom>
        </p:spPr>
        <p:txBody>
          <a:bodyPr lIns="91439" rIns="91439">
            <a:noAutofit/>
          </a:bodyPr>
          <a:lstStyle/>
          <a:p>
            <a:endParaRPr/>
          </a:p>
        </p:txBody>
      </p:sp>
      <p:sp>
        <p:nvSpPr>
          <p:cNvPr id="2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25406924"/>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2_Custom Layout">
    <p:spTree>
      <p:nvGrpSpPr>
        <p:cNvPr id="1" name=""/>
        <p:cNvGrpSpPr/>
        <p:nvPr/>
      </p:nvGrpSpPr>
      <p:grpSpPr>
        <a:xfrm>
          <a:off x="0" y="0"/>
          <a:ext cx="0" cy="0"/>
          <a:chOff x="0" y="0"/>
          <a:chExt cx="0" cy="0"/>
        </a:xfrm>
      </p:grpSpPr>
      <p:sp>
        <p:nvSpPr>
          <p:cNvPr id="295" name="Picture Placeholder 12"/>
          <p:cNvSpPr>
            <a:spLocks noGrp="1"/>
          </p:cNvSpPr>
          <p:nvPr>
            <p:ph type="pic" sz="quarter" idx="13"/>
          </p:nvPr>
        </p:nvSpPr>
        <p:spPr>
          <a:xfrm>
            <a:off x="1820635" y="3317988"/>
            <a:ext cx="1915887" cy="2917372"/>
          </a:xfrm>
          <a:prstGeom prst="rect">
            <a:avLst/>
          </a:prstGeom>
        </p:spPr>
        <p:txBody>
          <a:bodyPr lIns="91439" rIns="91439">
            <a:noAutofit/>
          </a:bodyPr>
          <a:lstStyle/>
          <a:p>
            <a:endParaRPr/>
          </a:p>
        </p:txBody>
      </p:sp>
      <p:sp>
        <p:nvSpPr>
          <p:cNvPr id="296" name="Picture Placeholder 15"/>
          <p:cNvSpPr>
            <a:spLocks noGrp="1"/>
          </p:cNvSpPr>
          <p:nvPr>
            <p:ph type="pic" sz="quarter" idx="14"/>
          </p:nvPr>
        </p:nvSpPr>
        <p:spPr>
          <a:xfrm>
            <a:off x="4032250" y="3317987"/>
            <a:ext cx="1915886" cy="2917371"/>
          </a:xfrm>
          <a:prstGeom prst="rect">
            <a:avLst/>
          </a:prstGeom>
        </p:spPr>
        <p:txBody>
          <a:bodyPr lIns="91439" rIns="91439">
            <a:noAutofit/>
          </a:bodyPr>
          <a:lstStyle/>
          <a:p>
            <a:endParaRPr/>
          </a:p>
        </p:txBody>
      </p:sp>
      <p:sp>
        <p:nvSpPr>
          <p:cNvPr id="297" name="Picture Placeholder 19"/>
          <p:cNvSpPr>
            <a:spLocks noGrp="1"/>
          </p:cNvSpPr>
          <p:nvPr>
            <p:ph type="pic" sz="quarter" idx="15"/>
          </p:nvPr>
        </p:nvSpPr>
        <p:spPr>
          <a:xfrm>
            <a:off x="6243863" y="3317987"/>
            <a:ext cx="1915887" cy="2917371"/>
          </a:xfrm>
          <a:prstGeom prst="rect">
            <a:avLst/>
          </a:prstGeom>
        </p:spPr>
        <p:txBody>
          <a:bodyPr lIns="91439" rIns="91439">
            <a:noAutofit/>
          </a:bodyPr>
          <a:lstStyle/>
          <a:p>
            <a:endParaRPr/>
          </a:p>
        </p:txBody>
      </p:sp>
      <p:sp>
        <p:nvSpPr>
          <p:cNvPr id="298" name="Picture Placeholder 20"/>
          <p:cNvSpPr>
            <a:spLocks noGrp="1"/>
          </p:cNvSpPr>
          <p:nvPr>
            <p:ph type="pic" sz="quarter" idx="16"/>
          </p:nvPr>
        </p:nvSpPr>
        <p:spPr>
          <a:xfrm>
            <a:off x="8455477" y="3317987"/>
            <a:ext cx="1915887" cy="2917371"/>
          </a:xfrm>
          <a:prstGeom prst="rect">
            <a:avLst/>
          </a:prstGeom>
        </p:spPr>
        <p:txBody>
          <a:bodyPr lIns="91439" rIns="91439">
            <a:noAutofit/>
          </a:bodyPr>
          <a:lstStyle/>
          <a:p>
            <a:endParaRPr/>
          </a:p>
        </p:txBody>
      </p:sp>
      <p:sp>
        <p:nvSpPr>
          <p:cNvPr id="2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62785374"/>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1_Custom Layout">
    <p:spTree>
      <p:nvGrpSpPr>
        <p:cNvPr id="1" name=""/>
        <p:cNvGrpSpPr/>
        <p:nvPr/>
      </p:nvGrpSpPr>
      <p:grpSpPr>
        <a:xfrm>
          <a:off x="0" y="0"/>
          <a:ext cx="0" cy="0"/>
          <a:chOff x="0" y="0"/>
          <a:chExt cx="0" cy="0"/>
        </a:xfrm>
      </p:grpSpPr>
      <p:sp>
        <p:nvSpPr>
          <p:cNvPr id="306" name="Picture Placeholder 11"/>
          <p:cNvSpPr>
            <a:spLocks noGrp="1"/>
          </p:cNvSpPr>
          <p:nvPr>
            <p:ph type="pic" sz="quarter" idx="13"/>
          </p:nvPr>
        </p:nvSpPr>
        <p:spPr>
          <a:xfrm>
            <a:off x="6386286" y="894442"/>
            <a:ext cx="2425701" cy="3022601"/>
          </a:xfrm>
          <a:prstGeom prst="rect">
            <a:avLst/>
          </a:prstGeom>
        </p:spPr>
        <p:txBody>
          <a:bodyPr lIns="91439" rIns="91439">
            <a:noAutofit/>
          </a:bodyPr>
          <a:lstStyle/>
          <a:p>
            <a:endParaRPr/>
          </a:p>
        </p:txBody>
      </p:sp>
      <p:sp>
        <p:nvSpPr>
          <p:cNvPr id="307" name="Picture Placeholder 14"/>
          <p:cNvSpPr>
            <a:spLocks noGrp="1"/>
          </p:cNvSpPr>
          <p:nvPr>
            <p:ph type="pic" sz="quarter" idx="14"/>
          </p:nvPr>
        </p:nvSpPr>
        <p:spPr>
          <a:xfrm>
            <a:off x="8955314" y="894442"/>
            <a:ext cx="2425701" cy="1821545"/>
          </a:xfrm>
          <a:prstGeom prst="rect">
            <a:avLst/>
          </a:prstGeom>
        </p:spPr>
        <p:txBody>
          <a:bodyPr lIns="91439" rIns="91439">
            <a:noAutofit/>
          </a:bodyPr>
          <a:lstStyle/>
          <a:p>
            <a:endParaRPr/>
          </a:p>
        </p:txBody>
      </p:sp>
      <p:sp>
        <p:nvSpPr>
          <p:cNvPr id="308" name="Picture Placeholder 17"/>
          <p:cNvSpPr>
            <a:spLocks noGrp="1"/>
          </p:cNvSpPr>
          <p:nvPr>
            <p:ph type="pic" sz="quarter" idx="15"/>
          </p:nvPr>
        </p:nvSpPr>
        <p:spPr>
          <a:xfrm>
            <a:off x="6386286" y="4056743"/>
            <a:ext cx="2425701" cy="1821544"/>
          </a:xfrm>
          <a:prstGeom prst="rect">
            <a:avLst/>
          </a:prstGeom>
        </p:spPr>
        <p:txBody>
          <a:bodyPr lIns="91439" rIns="91439">
            <a:noAutofit/>
          </a:bodyPr>
          <a:lstStyle/>
          <a:p>
            <a:endParaRPr/>
          </a:p>
        </p:txBody>
      </p:sp>
      <p:sp>
        <p:nvSpPr>
          <p:cNvPr id="309" name="Picture Placeholder 20"/>
          <p:cNvSpPr>
            <a:spLocks noGrp="1"/>
          </p:cNvSpPr>
          <p:nvPr>
            <p:ph type="pic" sz="quarter" idx="16"/>
          </p:nvPr>
        </p:nvSpPr>
        <p:spPr>
          <a:xfrm>
            <a:off x="8955314" y="2855685"/>
            <a:ext cx="2425701" cy="3022601"/>
          </a:xfrm>
          <a:prstGeom prst="rect">
            <a:avLst/>
          </a:prstGeom>
        </p:spPr>
        <p:txBody>
          <a:bodyPr lIns="91439" rIns="91439">
            <a:noAutofit/>
          </a:bodyPr>
          <a:lstStyle/>
          <a:p>
            <a:endParaRPr/>
          </a:p>
        </p:txBody>
      </p:sp>
      <p:sp>
        <p:nvSpPr>
          <p:cNvPr id="3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85355017"/>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317"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318"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319" name="Text Placeholder 3"/>
          <p:cNvSpPr>
            <a:spLocks noGrp="1"/>
          </p:cNvSpPr>
          <p:nvPr>
            <p:ph type="body" sz="quarter" idx="13"/>
          </p:nvPr>
        </p:nvSpPr>
        <p:spPr>
          <a:xfrm>
            <a:off x="839787" y="2057400"/>
            <a:ext cx="3932238" cy="3811588"/>
          </a:xfrm>
          <a:prstGeom prst="rect">
            <a:avLst/>
          </a:prstGeom>
        </p:spPr>
        <p:txBody>
          <a:bodyPr/>
          <a:lstStyle/>
          <a:p>
            <a:pPr marL="0" indent="0">
              <a:buSzTx/>
              <a:buFontTx/>
              <a:buNone/>
              <a:defRPr sz="1600"/>
            </a:pPr>
            <a:endParaRPr/>
          </a:p>
        </p:txBody>
      </p:sp>
      <p:sp>
        <p:nvSpPr>
          <p:cNvPr id="320" name="Slide Number"/>
          <p:cNvSpPr txBox="1">
            <a:spLocks noGrp="1"/>
          </p:cNvSpPr>
          <p:nvPr>
            <p:ph type="sldNum" sz="quarter" idx="2"/>
          </p:nvPr>
        </p:nvSpPr>
        <p:spPr>
          <a:xfrm>
            <a:off x="11095176" y="6414760"/>
            <a:ext cx="258624" cy="248305"/>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6489875"/>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327"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328" name="Picture Placeholder 2"/>
          <p:cNvSpPr>
            <a:spLocks noGrp="1"/>
          </p:cNvSpPr>
          <p:nvPr>
            <p:ph type="pic" sz="half" idx="13"/>
          </p:nvPr>
        </p:nvSpPr>
        <p:spPr>
          <a:xfrm>
            <a:off x="5183187" y="987425"/>
            <a:ext cx="6172201" cy="4873625"/>
          </a:xfrm>
          <a:prstGeom prst="rect">
            <a:avLst/>
          </a:prstGeom>
        </p:spPr>
        <p:txBody>
          <a:bodyPr lIns="91439" rIns="91439">
            <a:noAutofit/>
          </a:bodyPr>
          <a:lstStyle/>
          <a:p>
            <a:endParaRPr/>
          </a:p>
        </p:txBody>
      </p:sp>
      <p:sp>
        <p:nvSpPr>
          <p:cNvPr id="329"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330" name="Slide Number"/>
          <p:cNvSpPr txBox="1">
            <a:spLocks noGrp="1"/>
          </p:cNvSpPr>
          <p:nvPr>
            <p:ph type="sldNum" sz="quarter" idx="2"/>
          </p:nvPr>
        </p:nvSpPr>
        <p:spPr>
          <a:xfrm>
            <a:off x="11095176" y="6414760"/>
            <a:ext cx="258624" cy="248305"/>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46783258"/>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337" name="Title Text"/>
          <p:cNvSpPr txBox="1">
            <a:spLocks noGrp="1"/>
          </p:cNvSpPr>
          <p:nvPr>
            <p:ph type="title"/>
          </p:nvPr>
        </p:nvSpPr>
        <p:spPr>
          <a:xfrm>
            <a:off x="838200" y="365125"/>
            <a:ext cx="10515600" cy="1325563"/>
          </a:xfrm>
          <a:prstGeom prst="rect">
            <a:avLst/>
          </a:prstGeom>
        </p:spPr>
        <p:txBody>
          <a:bodyPr/>
          <a:lstStyle/>
          <a:p>
            <a:r>
              <a:t>Title Text</a:t>
            </a:r>
          </a:p>
        </p:txBody>
      </p:sp>
      <p:sp>
        <p:nvSpPr>
          <p:cNvPr id="338" name="Body Level One…"/>
          <p:cNvSpPr txBox="1">
            <a:spLocks noGrp="1"/>
          </p:cNvSpPr>
          <p:nvPr>
            <p:ph type="body" idx="1"/>
          </p:nvPr>
        </p:nvSpPr>
        <p:spPr>
          <a:xfrm>
            <a:off x="838200" y="1825625"/>
            <a:ext cx="10515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39" name="Slide Number"/>
          <p:cNvSpPr txBox="1">
            <a:spLocks noGrp="1"/>
          </p:cNvSpPr>
          <p:nvPr>
            <p:ph type="sldNum" sz="quarter" idx="2"/>
          </p:nvPr>
        </p:nvSpPr>
        <p:spPr>
          <a:xfrm>
            <a:off x="11095176" y="6414760"/>
            <a:ext cx="258624" cy="248305"/>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97831711"/>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346" name="Title Text"/>
          <p:cNvSpPr txBox="1">
            <a:spLocks noGrp="1"/>
          </p:cNvSpPr>
          <p:nvPr>
            <p:ph type="title"/>
          </p:nvPr>
        </p:nvSpPr>
        <p:spPr>
          <a:xfrm>
            <a:off x="8724900" y="365125"/>
            <a:ext cx="2628900" cy="5811838"/>
          </a:xfrm>
          <a:prstGeom prst="rect">
            <a:avLst/>
          </a:prstGeom>
        </p:spPr>
        <p:txBody>
          <a:bodyPr/>
          <a:lstStyle/>
          <a:p>
            <a:r>
              <a:t>Title Text</a:t>
            </a:r>
          </a:p>
        </p:txBody>
      </p:sp>
      <p:sp>
        <p:nvSpPr>
          <p:cNvPr id="347" name="Body Level One…"/>
          <p:cNvSpPr txBox="1">
            <a:spLocks noGrp="1"/>
          </p:cNvSpPr>
          <p:nvPr>
            <p:ph type="body" idx="1"/>
          </p:nvPr>
        </p:nvSpPr>
        <p:spPr>
          <a:xfrm>
            <a:off x="838200" y="365125"/>
            <a:ext cx="7734300" cy="58118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48" name="Slide Number"/>
          <p:cNvSpPr txBox="1">
            <a:spLocks noGrp="1"/>
          </p:cNvSpPr>
          <p:nvPr>
            <p:ph type="sldNum" sz="quarter" idx="2"/>
          </p:nvPr>
        </p:nvSpPr>
        <p:spPr>
          <a:xfrm>
            <a:off x="11095176" y="6414760"/>
            <a:ext cx="258624" cy="248305"/>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40306752"/>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5_Custom Layout">
    <p:spTree>
      <p:nvGrpSpPr>
        <p:cNvPr id="1" name=""/>
        <p:cNvGrpSpPr/>
        <p:nvPr/>
      </p:nvGrpSpPr>
      <p:grpSpPr>
        <a:xfrm>
          <a:off x="0" y="0"/>
          <a:ext cx="0" cy="0"/>
          <a:chOff x="0" y="0"/>
          <a:chExt cx="0" cy="0"/>
        </a:xfrm>
      </p:grpSpPr>
      <p:sp>
        <p:nvSpPr>
          <p:cNvPr id="355" name="Picture Placeholder 8"/>
          <p:cNvSpPr>
            <a:spLocks noGrp="1"/>
          </p:cNvSpPr>
          <p:nvPr>
            <p:ph type="pic" idx="13"/>
          </p:nvPr>
        </p:nvSpPr>
        <p:spPr>
          <a:xfrm>
            <a:off x="7097486" y="0"/>
            <a:ext cx="5094515" cy="6858000"/>
          </a:xfrm>
          <a:prstGeom prst="rect">
            <a:avLst/>
          </a:prstGeom>
        </p:spPr>
        <p:txBody>
          <a:bodyPr lIns="91439" rIns="91439">
            <a:noAutofit/>
          </a:bodyPr>
          <a:lstStyle/>
          <a:p>
            <a:endParaRPr/>
          </a:p>
        </p:txBody>
      </p:sp>
      <p:sp>
        <p:nvSpPr>
          <p:cNvPr id="3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73449483"/>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6_Custom Layout">
    <p:spTree>
      <p:nvGrpSpPr>
        <p:cNvPr id="1" name=""/>
        <p:cNvGrpSpPr/>
        <p:nvPr/>
      </p:nvGrpSpPr>
      <p:grpSpPr>
        <a:xfrm>
          <a:off x="0" y="0"/>
          <a:ext cx="0" cy="0"/>
          <a:chOff x="0" y="0"/>
          <a:chExt cx="0" cy="0"/>
        </a:xfrm>
      </p:grpSpPr>
      <p:sp>
        <p:nvSpPr>
          <p:cNvPr id="363" name="Picture Placeholder 9"/>
          <p:cNvSpPr>
            <a:spLocks noGrp="1"/>
          </p:cNvSpPr>
          <p:nvPr>
            <p:ph type="pic" sz="half" idx="13"/>
          </p:nvPr>
        </p:nvSpPr>
        <p:spPr>
          <a:xfrm>
            <a:off x="508000" y="522513"/>
            <a:ext cx="6516914" cy="2743201"/>
          </a:xfrm>
          <a:prstGeom prst="rect">
            <a:avLst/>
          </a:prstGeom>
        </p:spPr>
        <p:txBody>
          <a:bodyPr lIns="91439" rIns="91439">
            <a:noAutofit/>
          </a:bodyPr>
          <a:lstStyle/>
          <a:p>
            <a:endParaRPr/>
          </a:p>
        </p:txBody>
      </p:sp>
      <p:sp>
        <p:nvSpPr>
          <p:cNvPr id="364" name="Picture Placeholder 12"/>
          <p:cNvSpPr>
            <a:spLocks noGrp="1"/>
          </p:cNvSpPr>
          <p:nvPr>
            <p:ph type="pic" sz="quarter" idx="14"/>
          </p:nvPr>
        </p:nvSpPr>
        <p:spPr>
          <a:xfrm>
            <a:off x="7576456" y="522513"/>
            <a:ext cx="2569029" cy="2743201"/>
          </a:xfrm>
          <a:prstGeom prst="rect">
            <a:avLst/>
          </a:prstGeom>
        </p:spPr>
        <p:txBody>
          <a:bodyPr lIns="91439" rIns="91439">
            <a:noAutofit/>
          </a:bodyPr>
          <a:lstStyle/>
          <a:p>
            <a:endParaRPr/>
          </a:p>
        </p:txBody>
      </p:sp>
      <p:sp>
        <p:nvSpPr>
          <p:cNvPr id="3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85985906"/>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B1C3608-BBBA-43ED-9405-245B7D8482C4}"/>
              </a:ext>
            </a:extLst>
          </p:cNvPr>
          <p:cNvSpPr>
            <a:spLocks noGrp="1"/>
          </p:cNvSpPr>
          <p:nvPr>
            <p:ph type="pic" sz="quarter" idx="10" hasCustomPrompt="1"/>
          </p:nvPr>
        </p:nvSpPr>
        <p:spPr>
          <a:xfrm>
            <a:off x="0" y="0"/>
            <a:ext cx="12192000" cy="6858000"/>
          </a:xfrm>
          <a:prstGeom prst="rect">
            <a:avLst/>
          </a:prstGeom>
          <a:noFill/>
        </p:spPr>
        <p:txBody>
          <a:bodyPr anchor="ctr"/>
          <a:lstStyle>
            <a:lvl1pPr marL="0" indent="0" algn="ctr">
              <a:buNone/>
              <a:defRPr sz="1600" b="1" i="0" baseline="0">
                <a:latin typeface="Source Sans Pro" charset="0"/>
                <a:ea typeface="Source Sans Pro" charset="0"/>
                <a:cs typeface="Source Sans Pro" charset="0"/>
              </a:defRPr>
            </a:lvl1pPr>
          </a:lstStyle>
          <a:p>
            <a:r>
              <a:rPr lang="en-US" dirty="0"/>
              <a:t>Drag &amp; Drop picture</a:t>
            </a:r>
          </a:p>
        </p:txBody>
      </p:sp>
    </p:spTree>
    <p:extLst>
      <p:ext uri="{BB962C8B-B14F-4D97-AF65-F5344CB8AC3E}">
        <p14:creationId xmlns:p14="http://schemas.microsoft.com/office/powerpoint/2010/main" val="3441603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sp>
        <p:nvSpPr>
          <p:cNvPr id="6" name="Picture Placeholder 2"/>
          <p:cNvSpPr>
            <a:spLocks noGrp="1"/>
          </p:cNvSpPr>
          <p:nvPr>
            <p:ph type="pic" sz="quarter" idx="11" hasCustomPrompt="1"/>
          </p:nvPr>
        </p:nvSpPr>
        <p:spPr>
          <a:xfrm>
            <a:off x="-32213" y="-24938"/>
            <a:ext cx="12281793" cy="6924092"/>
          </a:xfrm>
          <a:custGeom>
            <a:avLst/>
            <a:gdLst>
              <a:gd name="connsiteX0" fmla="*/ 0 w 2589153"/>
              <a:gd name="connsiteY0" fmla="*/ 0 h 2348970"/>
              <a:gd name="connsiteX1" fmla="*/ 2589153 w 2589153"/>
              <a:gd name="connsiteY1" fmla="*/ 0 h 2348970"/>
              <a:gd name="connsiteX2" fmla="*/ 2589153 w 2589153"/>
              <a:gd name="connsiteY2" fmla="*/ 2348970 h 2348970"/>
              <a:gd name="connsiteX3" fmla="*/ 0 w 2589153"/>
              <a:gd name="connsiteY3" fmla="*/ 2348970 h 2348970"/>
              <a:gd name="connsiteX4" fmla="*/ 0 w 2589153"/>
              <a:gd name="connsiteY4" fmla="*/ 0 h 2348970"/>
              <a:gd name="connsiteX0" fmla="*/ 0 w 8009051"/>
              <a:gd name="connsiteY0" fmla="*/ 0 h 3296621"/>
              <a:gd name="connsiteX1" fmla="*/ 8009051 w 8009051"/>
              <a:gd name="connsiteY1" fmla="*/ 947651 h 3296621"/>
              <a:gd name="connsiteX2" fmla="*/ 8009051 w 8009051"/>
              <a:gd name="connsiteY2" fmla="*/ 3296621 h 3296621"/>
              <a:gd name="connsiteX3" fmla="*/ 5419898 w 8009051"/>
              <a:gd name="connsiteY3" fmla="*/ 3296621 h 3296621"/>
              <a:gd name="connsiteX4" fmla="*/ 0 w 8009051"/>
              <a:gd name="connsiteY4" fmla="*/ 0 h 3296621"/>
              <a:gd name="connsiteX0" fmla="*/ 0 w 10773295"/>
              <a:gd name="connsiteY0" fmla="*/ 0 h 6480395"/>
              <a:gd name="connsiteX1" fmla="*/ 8009051 w 10773295"/>
              <a:gd name="connsiteY1" fmla="*/ 947651 h 6480395"/>
              <a:gd name="connsiteX2" fmla="*/ 8009051 w 10773295"/>
              <a:gd name="connsiteY2" fmla="*/ 3296621 h 6480395"/>
              <a:gd name="connsiteX3" fmla="*/ 10773295 w 10773295"/>
              <a:gd name="connsiteY3" fmla="*/ 6480395 h 6480395"/>
              <a:gd name="connsiteX4" fmla="*/ 0 w 10773295"/>
              <a:gd name="connsiteY4" fmla="*/ 0 h 6480395"/>
              <a:gd name="connsiteX0" fmla="*/ 0 w 12281793"/>
              <a:gd name="connsiteY0" fmla="*/ 0 h 6480395"/>
              <a:gd name="connsiteX1" fmla="*/ 8009051 w 12281793"/>
              <a:gd name="connsiteY1" fmla="*/ 947651 h 6480395"/>
              <a:gd name="connsiteX2" fmla="*/ 12281793 w 12281793"/>
              <a:gd name="connsiteY2" fmla="*/ 5366490 h 6480395"/>
              <a:gd name="connsiteX3" fmla="*/ 10773295 w 12281793"/>
              <a:gd name="connsiteY3" fmla="*/ 6480395 h 6480395"/>
              <a:gd name="connsiteX4" fmla="*/ 0 w 12281793"/>
              <a:gd name="connsiteY4" fmla="*/ 0 h 6480395"/>
              <a:gd name="connsiteX0" fmla="*/ 0 w 12281793"/>
              <a:gd name="connsiteY0" fmla="*/ 432262 h 6912657"/>
              <a:gd name="connsiteX1" fmla="*/ 8624193 w 12281793"/>
              <a:gd name="connsiteY1" fmla="*/ 0 h 6912657"/>
              <a:gd name="connsiteX2" fmla="*/ 12281793 w 12281793"/>
              <a:gd name="connsiteY2" fmla="*/ 5798752 h 6912657"/>
              <a:gd name="connsiteX3" fmla="*/ 10773295 w 12281793"/>
              <a:gd name="connsiteY3" fmla="*/ 6912657 h 6912657"/>
              <a:gd name="connsiteX4" fmla="*/ 0 w 12281793"/>
              <a:gd name="connsiteY4" fmla="*/ 432262 h 6912657"/>
              <a:gd name="connsiteX0" fmla="*/ 0 w 12281793"/>
              <a:gd name="connsiteY0" fmla="*/ 432262 h 6912657"/>
              <a:gd name="connsiteX1" fmla="*/ 381348 w 12281793"/>
              <a:gd name="connsiteY1" fmla="*/ 412514 h 6912657"/>
              <a:gd name="connsiteX2" fmla="*/ 8624193 w 12281793"/>
              <a:gd name="connsiteY2" fmla="*/ 0 h 6912657"/>
              <a:gd name="connsiteX3" fmla="*/ 12281793 w 12281793"/>
              <a:gd name="connsiteY3" fmla="*/ 5798752 h 6912657"/>
              <a:gd name="connsiteX4" fmla="*/ 10773295 w 12281793"/>
              <a:gd name="connsiteY4" fmla="*/ 6912657 h 6912657"/>
              <a:gd name="connsiteX5" fmla="*/ 0 w 12281793"/>
              <a:gd name="connsiteY5" fmla="*/ 432262 h 6912657"/>
              <a:gd name="connsiteX0" fmla="*/ 0 w 12281793"/>
              <a:gd name="connsiteY0" fmla="*/ 443697 h 6924092"/>
              <a:gd name="connsiteX1" fmla="*/ 32214 w 12281793"/>
              <a:gd name="connsiteY1" fmla="*/ 0 h 6924092"/>
              <a:gd name="connsiteX2" fmla="*/ 8624193 w 12281793"/>
              <a:gd name="connsiteY2" fmla="*/ 11435 h 6924092"/>
              <a:gd name="connsiteX3" fmla="*/ 12281793 w 12281793"/>
              <a:gd name="connsiteY3" fmla="*/ 5810187 h 6924092"/>
              <a:gd name="connsiteX4" fmla="*/ 10773295 w 12281793"/>
              <a:gd name="connsiteY4" fmla="*/ 6924092 h 6924092"/>
              <a:gd name="connsiteX5" fmla="*/ 0 w 12281793"/>
              <a:gd name="connsiteY5" fmla="*/ 443697 h 6924092"/>
              <a:gd name="connsiteX0" fmla="*/ 0 w 12281793"/>
              <a:gd name="connsiteY0" fmla="*/ 443697 h 6924092"/>
              <a:gd name="connsiteX1" fmla="*/ 32214 w 12281793"/>
              <a:gd name="connsiteY1" fmla="*/ 0 h 6924092"/>
              <a:gd name="connsiteX2" fmla="*/ 8624193 w 12281793"/>
              <a:gd name="connsiteY2" fmla="*/ 11435 h 6924092"/>
              <a:gd name="connsiteX3" fmla="*/ 12281793 w 12281793"/>
              <a:gd name="connsiteY3" fmla="*/ 5810187 h 6924092"/>
              <a:gd name="connsiteX4" fmla="*/ 11478838 w 12281793"/>
              <a:gd name="connsiteY4" fmla="*/ 6392487 h 6924092"/>
              <a:gd name="connsiteX5" fmla="*/ 10773295 w 12281793"/>
              <a:gd name="connsiteY5" fmla="*/ 6924092 h 6924092"/>
              <a:gd name="connsiteX6" fmla="*/ 0 w 12281793"/>
              <a:gd name="connsiteY6" fmla="*/ 443697 h 6924092"/>
              <a:gd name="connsiteX0" fmla="*/ 0 w 12281793"/>
              <a:gd name="connsiteY0" fmla="*/ 443697 h 6924092"/>
              <a:gd name="connsiteX1" fmla="*/ 32214 w 12281793"/>
              <a:gd name="connsiteY1" fmla="*/ 0 h 6924092"/>
              <a:gd name="connsiteX2" fmla="*/ 8624193 w 12281793"/>
              <a:gd name="connsiteY2" fmla="*/ 11435 h 6924092"/>
              <a:gd name="connsiteX3" fmla="*/ 12281793 w 12281793"/>
              <a:gd name="connsiteY3" fmla="*/ 5810187 h 6924092"/>
              <a:gd name="connsiteX4" fmla="*/ 12243609 w 12281793"/>
              <a:gd name="connsiteY4" fmla="*/ 6907876 h 6924092"/>
              <a:gd name="connsiteX5" fmla="*/ 10773295 w 12281793"/>
              <a:gd name="connsiteY5" fmla="*/ 6924092 h 6924092"/>
              <a:gd name="connsiteX6" fmla="*/ 0 w 12281793"/>
              <a:gd name="connsiteY6" fmla="*/ 443697 h 6924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81793" h="6924092">
                <a:moveTo>
                  <a:pt x="0" y="443697"/>
                </a:moveTo>
                <a:lnTo>
                  <a:pt x="32214" y="0"/>
                </a:lnTo>
                <a:lnTo>
                  <a:pt x="8624193" y="11435"/>
                </a:lnTo>
                <a:lnTo>
                  <a:pt x="12281793" y="5810187"/>
                </a:lnTo>
                <a:lnTo>
                  <a:pt x="12243609" y="6907876"/>
                </a:lnTo>
                <a:lnTo>
                  <a:pt x="10773295" y="6924092"/>
                </a:lnTo>
                <a:lnTo>
                  <a:pt x="0" y="443697"/>
                </a:lnTo>
                <a:close/>
              </a:path>
            </a:pathLst>
          </a:custGeom>
          <a:no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6966369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30952600-8863-4BB4-B313-9925C6C0FBEC}"/>
              </a:ext>
            </a:extLst>
          </p:cNvPr>
          <p:cNvSpPr>
            <a:spLocks noGrp="1"/>
          </p:cNvSpPr>
          <p:nvPr>
            <p:ph type="pic" sz="quarter" idx="10"/>
          </p:nvPr>
        </p:nvSpPr>
        <p:spPr>
          <a:xfrm>
            <a:off x="5276850" y="0"/>
            <a:ext cx="6915150" cy="6858000"/>
          </a:xfrm>
          <a:custGeom>
            <a:avLst/>
            <a:gdLst>
              <a:gd name="connsiteX0" fmla="*/ 3429000 w 6915150"/>
              <a:gd name="connsiteY0" fmla="*/ 0 h 6858000"/>
              <a:gd name="connsiteX1" fmla="*/ 6915150 w 6915150"/>
              <a:gd name="connsiteY1" fmla="*/ 0 h 6858000"/>
              <a:gd name="connsiteX2" fmla="*/ 6915150 w 6915150"/>
              <a:gd name="connsiteY2" fmla="*/ 6858000 h 6858000"/>
              <a:gd name="connsiteX3" fmla="*/ 0 w 6915150"/>
              <a:gd name="connsiteY3" fmla="*/ 6858000 h 6858000"/>
              <a:gd name="connsiteX4" fmla="*/ 5238750 w 6915150"/>
              <a:gd name="connsiteY4" fmla="*/ 29337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5150" h="6858000">
                <a:moveTo>
                  <a:pt x="3429000" y="0"/>
                </a:moveTo>
                <a:lnTo>
                  <a:pt x="6915150" y="0"/>
                </a:lnTo>
                <a:lnTo>
                  <a:pt x="6915150" y="6858000"/>
                </a:lnTo>
                <a:lnTo>
                  <a:pt x="0" y="6858000"/>
                </a:lnTo>
                <a:lnTo>
                  <a:pt x="5238750" y="2933700"/>
                </a:lnTo>
                <a:close/>
              </a:path>
            </a:pathLst>
          </a:custGeom>
        </p:spPr>
        <p:txBody>
          <a:bodyPr wrap="square">
            <a:noAutofit/>
          </a:bodyPr>
          <a:lstStyle/>
          <a:p>
            <a:endParaRPr lang="en-US"/>
          </a:p>
        </p:txBody>
      </p:sp>
    </p:spTree>
    <p:extLst>
      <p:ext uri="{BB962C8B-B14F-4D97-AF65-F5344CB8AC3E}">
        <p14:creationId xmlns:p14="http://schemas.microsoft.com/office/powerpoint/2010/main" val="361866834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55276B1A-E5AE-4E88-B57E-CF7975320FC5}"/>
              </a:ext>
            </a:extLst>
          </p:cNvPr>
          <p:cNvSpPr>
            <a:spLocks noGrp="1"/>
          </p:cNvSpPr>
          <p:nvPr>
            <p:ph type="pic" sz="quarter" idx="10"/>
          </p:nvPr>
        </p:nvSpPr>
        <p:spPr>
          <a:xfrm>
            <a:off x="0" y="4591050"/>
            <a:ext cx="8115300" cy="1981200"/>
          </a:xfrm>
          <a:custGeom>
            <a:avLst/>
            <a:gdLst>
              <a:gd name="connsiteX0" fmla="*/ 3543300 w 8115300"/>
              <a:gd name="connsiteY0" fmla="*/ 0 h 1981200"/>
              <a:gd name="connsiteX1" fmla="*/ 8115300 w 8115300"/>
              <a:gd name="connsiteY1" fmla="*/ 0 h 1981200"/>
              <a:gd name="connsiteX2" fmla="*/ 8115300 w 8115300"/>
              <a:gd name="connsiteY2" fmla="*/ 1981200 h 1981200"/>
              <a:gd name="connsiteX3" fmla="*/ 3543300 w 8115300"/>
              <a:gd name="connsiteY3" fmla="*/ 1981200 h 1981200"/>
              <a:gd name="connsiteX4" fmla="*/ 0 w 8115300"/>
              <a:gd name="connsiteY4" fmla="*/ 0 h 1981200"/>
              <a:gd name="connsiteX5" fmla="*/ 3390900 w 8115300"/>
              <a:gd name="connsiteY5" fmla="*/ 0 h 1981200"/>
              <a:gd name="connsiteX6" fmla="*/ 3390900 w 8115300"/>
              <a:gd name="connsiteY6" fmla="*/ 1981200 h 1981200"/>
              <a:gd name="connsiteX7" fmla="*/ 0 w 8115300"/>
              <a:gd name="connsiteY7" fmla="*/ 1981200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15300" h="1981200">
                <a:moveTo>
                  <a:pt x="3543300" y="0"/>
                </a:moveTo>
                <a:lnTo>
                  <a:pt x="8115300" y="0"/>
                </a:lnTo>
                <a:lnTo>
                  <a:pt x="8115300" y="1981200"/>
                </a:lnTo>
                <a:lnTo>
                  <a:pt x="3543300" y="1981200"/>
                </a:lnTo>
                <a:close/>
                <a:moveTo>
                  <a:pt x="0" y="0"/>
                </a:moveTo>
                <a:lnTo>
                  <a:pt x="3390900" y="0"/>
                </a:lnTo>
                <a:lnTo>
                  <a:pt x="3390900" y="1981200"/>
                </a:lnTo>
                <a:lnTo>
                  <a:pt x="0" y="1981200"/>
                </a:lnTo>
                <a:close/>
              </a:path>
            </a:pathLst>
          </a:custGeom>
        </p:spPr>
        <p:txBody>
          <a:bodyPr wrap="square">
            <a:noAutofit/>
          </a:bodyPr>
          <a:lstStyle/>
          <a:p>
            <a:endParaRPr lang="en-US"/>
          </a:p>
        </p:txBody>
      </p:sp>
      <p:sp>
        <p:nvSpPr>
          <p:cNvPr id="4" name="Picture Placeholder 9">
            <a:extLst>
              <a:ext uri="{FF2B5EF4-FFF2-40B4-BE49-F238E27FC236}">
                <a16:creationId xmlns:a16="http://schemas.microsoft.com/office/drawing/2014/main" id="{D2B34D31-03FF-44D9-8927-69255E77D71D}"/>
              </a:ext>
            </a:extLst>
          </p:cNvPr>
          <p:cNvSpPr>
            <a:spLocks noGrp="1"/>
          </p:cNvSpPr>
          <p:nvPr>
            <p:ph type="pic" sz="quarter" idx="14"/>
          </p:nvPr>
        </p:nvSpPr>
        <p:spPr>
          <a:xfrm>
            <a:off x="3543300" y="2476500"/>
            <a:ext cx="8648700" cy="1981200"/>
          </a:xfrm>
          <a:custGeom>
            <a:avLst/>
            <a:gdLst>
              <a:gd name="connsiteX0" fmla="*/ 4724400 w 8648700"/>
              <a:gd name="connsiteY0" fmla="*/ 0 h 1981200"/>
              <a:gd name="connsiteX1" fmla="*/ 8648700 w 8648700"/>
              <a:gd name="connsiteY1" fmla="*/ 0 h 1981200"/>
              <a:gd name="connsiteX2" fmla="*/ 8648700 w 8648700"/>
              <a:gd name="connsiteY2" fmla="*/ 1981200 h 1981200"/>
              <a:gd name="connsiteX3" fmla="*/ 4724400 w 8648700"/>
              <a:gd name="connsiteY3" fmla="*/ 1981200 h 1981200"/>
              <a:gd name="connsiteX4" fmla="*/ 0 w 8648700"/>
              <a:gd name="connsiteY4" fmla="*/ 0 h 1981200"/>
              <a:gd name="connsiteX5" fmla="*/ 4572000 w 8648700"/>
              <a:gd name="connsiteY5" fmla="*/ 0 h 1981200"/>
              <a:gd name="connsiteX6" fmla="*/ 4572000 w 8648700"/>
              <a:gd name="connsiteY6" fmla="*/ 1981200 h 1981200"/>
              <a:gd name="connsiteX7" fmla="*/ 0 w 8648700"/>
              <a:gd name="connsiteY7" fmla="*/ 1981200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48700" h="1981200">
                <a:moveTo>
                  <a:pt x="4724400" y="0"/>
                </a:moveTo>
                <a:lnTo>
                  <a:pt x="8648700" y="0"/>
                </a:lnTo>
                <a:lnTo>
                  <a:pt x="8648700" y="1981200"/>
                </a:lnTo>
                <a:lnTo>
                  <a:pt x="4724400" y="1981200"/>
                </a:lnTo>
                <a:close/>
                <a:moveTo>
                  <a:pt x="0" y="0"/>
                </a:moveTo>
                <a:lnTo>
                  <a:pt x="4572000" y="0"/>
                </a:lnTo>
                <a:lnTo>
                  <a:pt x="4572000" y="1981200"/>
                </a:lnTo>
                <a:lnTo>
                  <a:pt x="0" y="1981200"/>
                </a:lnTo>
                <a:close/>
              </a:path>
            </a:pathLst>
          </a:custGeom>
        </p:spPr>
        <p:txBody>
          <a:bodyPr wrap="square">
            <a:noAutofit/>
          </a:bodyPr>
          <a:lstStyle/>
          <a:p>
            <a:endParaRPr lang="en-US"/>
          </a:p>
        </p:txBody>
      </p:sp>
    </p:spTree>
    <p:extLst>
      <p:ext uri="{BB962C8B-B14F-4D97-AF65-F5344CB8AC3E}">
        <p14:creationId xmlns:p14="http://schemas.microsoft.com/office/powerpoint/2010/main" val="30365658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
        <p:nvSpPr>
          <p:cNvPr id="3" name="Picture Placeholder 13">
            <a:extLst>
              <a:ext uri="{FF2B5EF4-FFF2-40B4-BE49-F238E27FC236}">
                <a16:creationId xmlns:a16="http://schemas.microsoft.com/office/drawing/2014/main" id="{8AE568CA-4B2D-4315-A304-223DBEF4E6BD}"/>
              </a:ext>
            </a:extLst>
          </p:cNvPr>
          <p:cNvSpPr>
            <a:spLocks noGrp="1"/>
          </p:cNvSpPr>
          <p:nvPr>
            <p:ph type="pic" sz="quarter" idx="10"/>
          </p:nvPr>
        </p:nvSpPr>
        <p:spPr>
          <a:xfrm>
            <a:off x="5135314" y="1317883"/>
            <a:ext cx="2004522" cy="2060272"/>
          </a:xfrm>
          <a:custGeom>
            <a:avLst/>
            <a:gdLst>
              <a:gd name="connsiteX0" fmla="*/ 0 w 2004522"/>
              <a:gd name="connsiteY0" fmla="*/ 0 h 2060272"/>
              <a:gd name="connsiteX1" fmla="*/ 2004522 w 2004522"/>
              <a:gd name="connsiteY1" fmla="*/ 0 h 2060272"/>
              <a:gd name="connsiteX2" fmla="*/ 2004522 w 2004522"/>
              <a:gd name="connsiteY2" fmla="*/ 2060272 h 2060272"/>
              <a:gd name="connsiteX3" fmla="*/ 0 w 2004522"/>
              <a:gd name="connsiteY3" fmla="*/ 2060272 h 2060272"/>
            </a:gdLst>
            <a:ahLst/>
            <a:cxnLst>
              <a:cxn ang="0">
                <a:pos x="connsiteX0" y="connsiteY0"/>
              </a:cxn>
              <a:cxn ang="0">
                <a:pos x="connsiteX1" y="connsiteY1"/>
              </a:cxn>
              <a:cxn ang="0">
                <a:pos x="connsiteX2" y="connsiteY2"/>
              </a:cxn>
              <a:cxn ang="0">
                <a:pos x="connsiteX3" y="connsiteY3"/>
              </a:cxn>
            </a:cxnLst>
            <a:rect l="l" t="t" r="r" b="b"/>
            <a:pathLst>
              <a:path w="2004522" h="2060272">
                <a:moveTo>
                  <a:pt x="0" y="0"/>
                </a:moveTo>
                <a:lnTo>
                  <a:pt x="2004522" y="0"/>
                </a:lnTo>
                <a:lnTo>
                  <a:pt x="2004522" y="2060272"/>
                </a:lnTo>
                <a:lnTo>
                  <a:pt x="0" y="2060272"/>
                </a:lnTo>
                <a:close/>
              </a:path>
            </a:pathLst>
          </a:custGeom>
        </p:spPr>
        <p:txBody>
          <a:bodyPr wrap="square">
            <a:noAutofit/>
          </a:bodyPr>
          <a:lstStyle/>
          <a:p>
            <a:endParaRPr lang="en-US"/>
          </a:p>
        </p:txBody>
      </p:sp>
      <p:sp>
        <p:nvSpPr>
          <p:cNvPr id="4" name="Picture Placeholder 16">
            <a:extLst>
              <a:ext uri="{FF2B5EF4-FFF2-40B4-BE49-F238E27FC236}">
                <a16:creationId xmlns:a16="http://schemas.microsoft.com/office/drawing/2014/main" id="{A822D44E-68B7-4D76-B153-D83CD4BE6585}"/>
              </a:ext>
            </a:extLst>
          </p:cNvPr>
          <p:cNvSpPr>
            <a:spLocks noGrp="1"/>
          </p:cNvSpPr>
          <p:nvPr>
            <p:ph type="pic" sz="quarter" idx="11"/>
          </p:nvPr>
        </p:nvSpPr>
        <p:spPr>
          <a:xfrm>
            <a:off x="7252212" y="1317883"/>
            <a:ext cx="2004522" cy="2060272"/>
          </a:xfrm>
          <a:custGeom>
            <a:avLst/>
            <a:gdLst>
              <a:gd name="connsiteX0" fmla="*/ 0 w 2004522"/>
              <a:gd name="connsiteY0" fmla="*/ 0 h 2060272"/>
              <a:gd name="connsiteX1" fmla="*/ 2004522 w 2004522"/>
              <a:gd name="connsiteY1" fmla="*/ 0 h 2060272"/>
              <a:gd name="connsiteX2" fmla="*/ 2004522 w 2004522"/>
              <a:gd name="connsiteY2" fmla="*/ 2060272 h 2060272"/>
              <a:gd name="connsiteX3" fmla="*/ 0 w 2004522"/>
              <a:gd name="connsiteY3" fmla="*/ 2060272 h 2060272"/>
            </a:gdLst>
            <a:ahLst/>
            <a:cxnLst>
              <a:cxn ang="0">
                <a:pos x="connsiteX0" y="connsiteY0"/>
              </a:cxn>
              <a:cxn ang="0">
                <a:pos x="connsiteX1" y="connsiteY1"/>
              </a:cxn>
              <a:cxn ang="0">
                <a:pos x="connsiteX2" y="connsiteY2"/>
              </a:cxn>
              <a:cxn ang="0">
                <a:pos x="connsiteX3" y="connsiteY3"/>
              </a:cxn>
            </a:cxnLst>
            <a:rect l="l" t="t" r="r" b="b"/>
            <a:pathLst>
              <a:path w="2004522" h="2060272">
                <a:moveTo>
                  <a:pt x="0" y="0"/>
                </a:moveTo>
                <a:lnTo>
                  <a:pt x="2004522" y="0"/>
                </a:lnTo>
                <a:lnTo>
                  <a:pt x="2004522" y="2060272"/>
                </a:lnTo>
                <a:lnTo>
                  <a:pt x="0" y="2060272"/>
                </a:lnTo>
                <a:close/>
              </a:path>
            </a:pathLst>
          </a:custGeom>
        </p:spPr>
        <p:txBody>
          <a:bodyPr wrap="square">
            <a:noAutofit/>
          </a:bodyPr>
          <a:lstStyle/>
          <a:p>
            <a:endParaRPr lang="en-US"/>
          </a:p>
        </p:txBody>
      </p:sp>
      <p:sp>
        <p:nvSpPr>
          <p:cNvPr id="5" name="Picture Placeholder 19">
            <a:extLst>
              <a:ext uri="{FF2B5EF4-FFF2-40B4-BE49-F238E27FC236}">
                <a16:creationId xmlns:a16="http://schemas.microsoft.com/office/drawing/2014/main" id="{7E21C9C3-001C-4CB7-8777-42ADAA77121F}"/>
              </a:ext>
            </a:extLst>
          </p:cNvPr>
          <p:cNvSpPr>
            <a:spLocks noGrp="1"/>
          </p:cNvSpPr>
          <p:nvPr>
            <p:ph type="pic" sz="quarter" idx="12"/>
          </p:nvPr>
        </p:nvSpPr>
        <p:spPr>
          <a:xfrm>
            <a:off x="9369111" y="1317883"/>
            <a:ext cx="2004522" cy="2060272"/>
          </a:xfrm>
          <a:custGeom>
            <a:avLst/>
            <a:gdLst>
              <a:gd name="connsiteX0" fmla="*/ 0 w 2004522"/>
              <a:gd name="connsiteY0" fmla="*/ 0 h 2060272"/>
              <a:gd name="connsiteX1" fmla="*/ 2004522 w 2004522"/>
              <a:gd name="connsiteY1" fmla="*/ 0 h 2060272"/>
              <a:gd name="connsiteX2" fmla="*/ 2004522 w 2004522"/>
              <a:gd name="connsiteY2" fmla="*/ 2060272 h 2060272"/>
              <a:gd name="connsiteX3" fmla="*/ 0 w 2004522"/>
              <a:gd name="connsiteY3" fmla="*/ 2060272 h 2060272"/>
            </a:gdLst>
            <a:ahLst/>
            <a:cxnLst>
              <a:cxn ang="0">
                <a:pos x="connsiteX0" y="connsiteY0"/>
              </a:cxn>
              <a:cxn ang="0">
                <a:pos x="connsiteX1" y="connsiteY1"/>
              </a:cxn>
              <a:cxn ang="0">
                <a:pos x="connsiteX2" y="connsiteY2"/>
              </a:cxn>
              <a:cxn ang="0">
                <a:pos x="connsiteX3" y="connsiteY3"/>
              </a:cxn>
            </a:cxnLst>
            <a:rect l="l" t="t" r="r" b="b"/>
            <a:pathLst>
              <a:path w="2004522" h="2060272">
                <a:moveTo>
                  <a:pt x="0" y="0"/>
                </a:moveTo>
                <a:lnTo>
                  <a:pt x="2004522" y="0"/>
                </a:lnTo>
                <a:lnTo>
                  <a:pt x="2004522" y="2060272"/>
                </a:lnTo>
                <a:lnTo>
                  <a:pt x="0" y="2060272"/>
                </a:lnTo>
                <a:close/>
              </a:path>
            </a:pathLst>
          </a:custGeom>
        </p:spPr>
        <p:txBody>
          <a:bodyPr wrap="square">
            <a:noAutofit/>
          </a:bodyPr>
          <a:lstStyle/>
          <a:p>
            <a:endParaRPr lang="en-US"/>
          </a:p>
        </p:txBody>
      </p:sp>
      <p:sp>
        <p:nvSpPr>
          <p:cNvPr id="6" name="Picture Placeholder 20">
            <a:extLst>
              <a:ext uri="{FF2B5EF4-FFF2-40B4-BE49-F238E27FC236}">
                <a16:creationId xmlns:a16="http://schemas.microsoft.com/office/drawing/2014/main" id="{AD6737C7-4CEE-438E-AF47-03A679BD477A}"/>
              </a:ext>
            </a:extLst>
          </p:cNvPr>
          <p:cNvSpPr>
            <a:spLocks noGrp="1"/>
          </p:cNvSpPr>
          <p:nvPr>
            <p:ph type="pic" sz="quarter" idx="13"/>
          </p:nvPr>
        </p:nvSpPr>
        <p:spPr>
          <a:xfrm>
            <a:off x="5135314" y="3546733"/>
            <a:ext cx="2004522" cy="2060272"/>
          </a:xfrm>
          <a:custGeom>
            <a:avLst/>
            <a:gdLst>
              <a:gd name="connsiteX0" fmla="*/ 0 w 2004522"/>
              <a:gd name="connsiteY0" fmla="*/ 0 h 2060272"/>
              <a:gd name="connsiteX1" fmla="*/ 2004522 w 2004522"/>
              <a:gd name="connsiteY1" fmla="*/ 0 h 2060272"/>
              <a:gd name="connsiteX2" fmla="*/ 2004522 w 2004522"/>
              <a:gd name="connsiteY2" fmla="*/ 2060272 h 2060272"/>
              <a:gd name="connsiteX3" fmla="*/ 0 w 2004522"/>
              <a:gd name="connsiteY3" fmla="*/ 2060272 h 2060272"/>
            </a:gdLst>
            <a:ahLst/>
            <a:cxnLst>
              <a:cxn ang="0">
                <a:pos x="connsiteX0" y="connsiteY0"/>
              </a:cxn>
              <a:cxn ang="0">
                <a:pos x="connsiteX1" y="connsiteY1"/>
              </a:cxn>
              <a:cxn ang="0">
                <a:pos x="connsiteX2" y="connsiteY2"/>
              </a:cxn>
              <a:cxn ang="0">
                <a:pos x="connsiteX3" y="connsiteY3"/>
              </a:cxn>
            </a:cxnLst>
            <a:rect l="l" t="t" r="r" b="b"/>
            <a:pathLst>
              <a:path w="2004522" h="2060272">
                <a:moveTo>
                  <a:pt x="0" y="0"/>
                </a:moveTo>
                <a:lnTo>
                  <a:pt x="2004522" y="0"/>
                </a:lnTo>
                <a:lnTo>
                  <a:pt x="2004522" y="2060272"/>
                </a:lnTo>
                <a:lnTo>
                  <a:pt x="0" y="2060272"/>
                </a:lnTo>
                <a:close/>
              </a:path>
            </a:pathLst>
          </a:custGeom>
        </p:spPr>
        <p:txBody>
          <a:bodyPr wrap="square">
            <a:noAutofit/>
          </a:bodyPr>
          <a:lstStyle/>
          <a:p>
            <a:endParaRPr lang="en-US"/>
          </a:p>
        </p:txBody>
      </p:sp>
      <p:sp>
        <p:nvSpPr>
          <p:cNvPr id="7" name="Picture Placeholder 21">
            <a:extLst>
              <a:ext uri="{FF2B5EF4-FFF2-40B4-BE49-F238E27FC236}">
                <a16:creationId xmlns:a16="http://schemas.microsoft.com/office/drawing/2014/main" id="{74260481-8A59-478B-AA44-CF0D1EC36F82}"/>
              </a:ext>
            </a:extLst>
          </p:cNvPr>
          <p:cNvSpPr>
            <a:spLocks noGrp="1"/>
          </p:cNvSpPr>
          <p:nvPr>
            <p:ph type="pic" sz="quarter" idx="14"/>
          </p:nvPr>
        </p:nvSpPr>
        <p:spPr>
          <a:xfrm>
            <a:off x="7252212" y="3546733"/>
            <a:ext cx="2004522" cy="2060272"/>
          </a:xfrm>
          <a:custGeom>
            <a:avLst/>
            <a:gdLst>
              <a:gd name="connsiteX0" fmla="*/ 0 w 2004522"/>
              <a:gd name="connsiteY0" fmla="*/ 0 h 2060272"/>
              <a:gd name="connsiteX1" fmla="*/ 2004522 w 2004522"/>
              <a:gd name="connsiteY1" fmla="*/ 0 h 2060272"/>
              <a:gd name="connsiteX2" fmla="*/ 2004522 w 2004522"/>
              <a:gd name="connsiteY2" fmla="*/ 2060272 h 2060272"/>
              <a:gd name="connsiteX3" fmla="*/ 0 w 2004522"/>
              <a:gd name="connsiteY3" fmla="*/ 2060272 h 2060272"/>
            </a:gdLst>
            <a:ahLst/>
            <a:cxnLst>
              <a:cxn ang="0">
                <a:pos x="connsiteX0" y="connsiteY0"/>
              </a:cxn>
              <a:cxn ang="0">
                <a:pos x="connsiteX1" y="connsiteY1"/>
              </a:cxn>
              <a:cxn ang="0">
                <a:pos x="connsiteX2" y="connsiteY2"/>
              </a:cxn>
              <a:cxn ang="0">
                <a:pos x="connsiteX3" y="connsiteY3"/>
              </a:cxn>
            </a:cxnLst>
            <a:rect l="l" t="t" r="r" b="b"/>
            <a:pathLst>
              <a:path w="2004522" h="2060272">
                <a:moveTo>
                  <a:pt x="0" y="0"/>
                </a:moveTo>
                <a:lnTo>
                  <a:pt x="2004522" y="0"/>
                </a:lnTo>
                <a:lnTo>
                  <a:pt x="2004522" y="2060272"/>
                </a:lnTo>
                <a:lnTo>
                  <a:pt x="0" y="2060272"/>
                </a:lnTo>
                <a:close/>
              </a:path>
            </a:pathLst>
          </a:custGeom>
        </p:spPr>
        <p:txBody>
          <a:bodyPr wrap="square">
            <a:noAutofit/>
          </a:bodyPr>
          <a:lstStyle/>
          <a:p>
            <a:endParaRPr lang="en-US"/>
          </a:p>
        </p:txBody>
      </p:sp>
      <p:sp>
        <p:nvSpPr>
          <p:cNvPr id="8" name="Picture Placeholder 22">
            <a:extLst>
              <a:ext uri="{FF2B5EF4-FFF2-40B4-BE49-F238E27FC236}">
                <a16:creationId xmlns:a16="http://schemas.microsoft.com/office/drawing/2014/main" id="{61A8BBD3-ECD9-493C-A700-91E818D9903B}"/>
              </a:ext>
            </a:extLst>
          </p:cNvPr>
          <p:cNvSpPr>
            <a:spLocks noGrp="1"/>
          </p:cNvSpPr>
          <p:nvPr>
            <p:ph type="pic" sz="quarter" idx="15"/>
          </p:nvPr>
        </p:nvSpPr>
        <p:spPr>
          <a:xfrm>
            <a:off x="9369111" y="3546733"/>
            <a:ext cx="2004522" cy="2060272"/>
          </a:xfrm>
          <a:custGeom>
            <a:avLst/>
            <a:gdLst>
              <a:gd name="connsiteX0" fmla="*/ 0 w 2004522"/>
              <a:gd name="connsiteY0" fmla="*/ 0 h 2060272"/>
              <a:gd name="connsiteX1" fmla="*/ 2004522 w 2004522"/>
              <a:gd name="connsiteY1" fmla="*/ 0 h 2060272"/>
              <a:gd name="connsiteX2" fmla="*/ 2004522 w 2004522"/>
              <a:gd name="connsiteY2" fmla="*/ 2060272 h 2060272"/>
              <a:gd name="connsiteX3" fmla="*/ 0 w 2004522"/>
              <a:gd name="connsiteY3" fmla="*/ 2060272 h 2060272"/>
            </a:gdLst>
            <a:ahLst/>
            <a:cxnLst>
              <a:cxn ang="0">
                <a:pos x="connsiteX0" y="connsiteY0"/>
              </a:cxn>
              <a:cxn ang="0">
                <a:pos x="connsiteX1" y="connsiteY1"/>
              </a:cxn>
              <a:cxn ang="0">
                <a:pos x="connsiteX2" y="connsiteY2"/>
              </a:cxn>
              <a:cxn ang="0">
                <a:pos x="connsiteX3" y="connsiteY3"/>
              </a:cxn>
            </a:cxnLst>
            <a:rect l="l" t="t" r="r" b="b"/>
            <a:pathLst>
              <a:path w="2004522" h="2060272">
                <a:moveTo>
                  <a:pt x="0" y="0"/>
                </a:moveTo>
                <a:lnTo>
                  <a:pt x="2004522" y="0"/>
                </a:lnTo>
                <a:lnTo>
                  <a:pt x="2004522" y="2060272"/>
                </a:lnTo>
                <a:lnTo>
                  <a:pt x="0" y="2060272"/>
                </a:lnTo>
                <a:close/>
              </a:path>
            </a:pathLst>
          </a:custGeom>
        </p:spPr>
        <p:txBody>
          <a:bodyPr wrap="square">
            <a:noAutofit/>
          </a:bodyPr>
          <a:lstStyle/>
          <a:p>
            <a:endParaRPr lang="en-US"/>
          </a:p>
        </p:txBody>
      </p:sp>
    </p:spTree>
    <p:extLst>
      <p:ext uri="{BB962C8B-B14F-4D97-AF65-F5344CB8AC3E}">
        <p14:creationId xmlns:p14="http://schemas.microsoft.com/office/powerpoint/2010/main" val="3891402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770DA21-8870-41C3-BF1F-0541276A16C8}"/>
              </a:ext>
            </a:extLst>
          </p:cNvPr>
          <p:cNvSpPr>
            <a:spLocks noGrp="1"/>
          </p:cNvSpPr>
          <p:nvPr>
            <p:ph type="pic" sz="quarter" idx="12" hasCustomPrompt="1"/>
          </p:nvPr>
        </p:nvSpPr>
        <p:spPr>
          <a:xfrm>
            <a:off x="5896306" y="0"/>
            <a:ext cx="3147847" cy="2285999"/>
          </a:xfrm>
          <a:prstGeom prst="rect">
            <a:avLst/>
          </a:prstGeom>
          <a:noFill/>
        </p:spPr>
        <p:txBody>
          <a:bodyPr anchor="ctr"/>
          <a:lstStyle>
            <a:lvl1pPr marL="0" indent="0" algn="ctr">
              <a:buNone/>
              <a:defRPr sz="1600" b="1" i="0" baseline="0">
                <a:latin typeface="Source Sans Pro" charset="0"/>
                <a:ea typeface="Source Sans Pro" charset="0"/>
                <a:cs typeface="Source Sans Pro" charset="0"/>
              </a:defRPr>
            </a:lvl1pPr>
          </a:lstStyle>
          <a:p>
            <a:r>
              <a:rPr lang="en-US" dirty="0"/>
              <a:t>Drag &amp; </a:t>
            </a:r>
            <a:r>
              <a:rPr lang="en-US"/>
              <a:t>Drop picture</a:t>
            </a:r>
          </a:p>
        </p:txBody>
      </p:sp>
      <p:sp>
        <p:nvSpPr>
          <p:cNvPr id="4" name="Picture Placeholder 2">
            <a:extLst>
              <a:ext uri="{FF2B5EF4-FFF2-40B4-BE49-F238E27FC236}">
                <a16:creationId xmlns:a16="http://schemas.microsoft.com/office/drawing/2014/main" id="{1AF234CA-7255-4058-A27D-EFA01F00E340}"/>
              </a:ext>
            </a:extLst>
          </p:cNvPr>
          <p:cNvSpPr>
            <a:spLocks noGrp="1"/>
          </p:cNvSpPr>
          <p:nvPr>
            <p:ph type="pic" sz="quarter" idx="13" hasCustomPrompt="1"/>
          </p:nvPr>
        </p:nvSpPr>
        <p:spPr>
          <a:xfrm>
            <a:off x="9044153" y="2285999"/>
            <a:ext cx="3147847" cy="2285999"/>
          </a:xfrm>
          <a:prstGeom prst="rect">
            <a:avLst/>
          </a:prstGeom>
          <a:noFill/>
        </p:spPr>
        <p:txBody>
          <a:bodyPr anchor="ctr"/>
          <a:lstStyle>
            <a:lvl1pPr marL="0" indent="0" algn="ctr">
              <a:buNone/>
              <a:defRPr sz="1600" b="1" i="0" baseline="0">
                <a:latin typeface="Source Sans Pro" charset="0"/>
                <a:ea typeface="Source Sans Pro" charset="0"/>
                <a:cs typeface="Source Sans Pro" charset="0"/>
              </a:defRPr>
            </a:lvl1pPr>
          </a:lstStyle>
          <a:p>
            <a:r>
              <a:rPr lang="en-US" dirty="0"/>
              <a:t>Drag &amp; </a:t>
            </a:r>
            <a:r>
              <a:rPr lang="en-US"/>
              <a:t>Drop picture</a:t>
            </a:r>
          </a:p>
        </p:txBody>
      </p:sp>
      <p:sp>
        <p:nvSpPr>
          <p:cNvPr id="5" name="Picture Placeholder 2">
            <a:extLst>
              <a:ext uri="{FF2B5EF4-FFF2-40B4-BE49-F238E27FC236}">
                <a16:creationId xmlns:a16="http://schemas.microsoft.com/office/drawing/2014/main" id="{4AF6C123-A1F8-40A5-A280-0D76C405006E}"/>
              </a:ext>
            </a:extLst>
          </p:cNvPr>
          <p:cNvSpPr>
            <a:spLocks noGrp="1"/>
          </p:cNvSpPr>
          <p:nvPr>
            <p:ph type="pic" sz="quarter" idx="14" hasCustomPrompt="1"/>
          </p:nvPr>
        </p:nvSpPr>
        <p:spPr>
          <a:xfrm>
            <a:off x="5896306" y="4572001"/>
            <a:ext cx="3147847" cy="2285999"/>
          </a:xfrm>
          <a:prstGeom prst="rect">
            <a:avLst/>
          </a:prstGeom>
          <a:noFill/>
        </p:spPr>
        <p:txBody>
          <a:bodyPr anchor="ctr"/>
          <a:lstStyle>
            <a:lvl1pPr marL="0" indent="0" algn="ctr">
              <a:buNone/>
              <a:defRPr sz="1600" b="1" i="0" baseline="0">
                <a:latin typeface="Source Sans Pro" charset="0"/>
                <a:ea typeface="Source Sans Pro" charset="0"/>
                <a:cs typeface="Source Sans Pro" charset="0"/>
              </a:defRPr>
            </a:lvl1pPr>
          </a:lstStyle>
          <a:p>
            <a:r>
              <a:rPr lang="en-US" dirty="0"/>
              <a:t>Drag &amp; </a:t>
            </a:r>
            <a:r>
              <a:rPr lang="en-US"/>
              <a:t>Drop picture</a:t>
            </a:r>
          </a:p>
        </p:txBody>
      </p:sp>
    </p:spTree>
    <p:extLst>
      <p:ext uri="{BB962C8B-B14F-4D97-AF65-F5344CB8AC3E}">
        <p14:creationId xmlns:p14="http://schemas.microsoft.com/office/powerpoint/2010/main" val="3211041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3685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9" Type="http://schemas.openxmlformats.org/officeDocument/2006/relationships/slideLayout" Target="../slideLayouts/slideLayout69.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34" Type="http://schemas.openxmlformats.org/officeDocument/2006/relationships/slideLayout" Target="../slideLayouts/slideLayout64.xml"/><Relationship Id="rId42" Type="http://schemas.openxmlformats.org/officeDocument/2006/relationships/slideLayout" Target="../slideLayouts/slideLayout72.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33" Type="http://schemas.openxmlformats.org/officeDocument/2006/relationships/slideLayout" Target="../slideLayouts/slideLayout63.xml"/><Relationship Id="rId38" Type="http://schemas.openxmlformats.org/officeDocument/2006/relationships/slideLayout" Target="../slideLayouts/slideLayout68.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41" Type="http://schemas.openxmlformats.org/officeDocument/2006/relationships/slideLayout" Target="../slideLayouts/slideLayout71.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slideLayout" Target="../slideLayouts/slideLayout62.xml"/><Relationship Id="rId37" Type="http://schemas.openxmlformats.org/officeDocument/2006/relationships/slideLayout" Target="../slideLayouts/slideLayout67.xml"/><Relationship Id="rId40" Type="http://schemas.openxmlformats.org/officeDocument/2006/relationships/slideLayout" Target="../slideLayouts/slideLayout70.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36" Type="http://schemas.openxmlformats.org/officeDocument/2006/relationships/slideLayout" Target="../slideLayouts/slideLayout66.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slideLayout" Target="../slideLayouts/slideLayout61.xml"/><Relationship Id="rId44" Type="http://schemas.openxmlformats.org/officeDocument/2006/relationships/theme" Target="../theme/theme2.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 Id="rId35" Type="http://schemas.openxmlformats.org/officeDocument/2006/relationships/slideLayout" Target="../slideLayouts/slideLayout65.xml"/><Relationship Id="rId43"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440614"/>
      </p:ext>
    </p:extLst>
  </p:cSld>
  <p:clrMap bg1="lt1" tx1="dk1" bg2="lt2" tx2="dk2" accent1="accent1" accent2="accent2" accent3="accent3" accent4="accent4" accent5="accent5" accent6="accent6" hlink="hlink" folHlink="folHlink"/>
  <p:sldLayoutIdLst>
    <p:sldLayoutId id="2147483649" r:id="rId1"/>
    <p:sldLayoutId id="2147483688" r:id="rId2"/>
    <p:sldLayoutId id="2147483679" r:id="rId3"/>
    <p:sldLayoutId id="2147483678" r:id="rId4"/>
    <p:sldLayoutId id="2147483677" r:id="rId5"/>
    <p:sldLayoutId id="2147483676" r:id="rId6"/>
    <p:sldLayoutId id="2147483675" r:id="rId7"/>
    <p:sldLayoutId id="2147483674" r:id="rId8"/>
    <p:sldLayoutId id="2147483673" r:id="rId9"/>
    <p:sldLayoutId id="2147483672" r:id="rId10"/>
    <p:sldLayoutId id="2147483671" r:id="rId11"/>
    <p:sldLayoutId id="2147483670" r:id="rId12"/>
    <p:sldLayoutId id="2147483669" r:id="rId13"/>
    <p:sldLayoutId id="2147483668" r:id="rId14"/>
    <p:sldLayoutId id="2147483667" r:id="rId15"/>
    <p:sldLayoutId id="2147483665" r:id="rId16"/>
    <p:sldLayoutId id="2147483666" r:id="rId17"/>
    <p:sldLayoutId id="2147483664" r:id="rId18"/>
    <p:sldLayoutId id="2147483663" r:id="rId19"/>
    <p:sldLayoutId id="2147483662" r:id="rId20"/>
    <p:sldLayoutId id="2147483661" r:id="rId21"/>
    <p:sldLayoutId id="2147483660" r:id="rId22"/>
    <p:sldLayoutId id="2147483659" r:id="rId23"/>
    <p:sldLayoutId id="2147483657" r:id="rId24"/>
    <p:sldLayoutId id="2147483655" r:id="rId25"/>
    <p:sldLayoutId id="2147483652" r:id="rId26"/>
    <p:sldLayoutId id="2147483653" r:id="rId27"/>
    <p:sldLayoutId id="2147483658" r:id="rId28"/>
    <p:sldLayoutId id="2147483684" r:id="rId29"/>
    <p:sldLayoutId id="2147483689" r:id="rId3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9600" y="92074"/>
            <a:ext cx="10972800" cy="1508126"/>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143103180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 id="2147483721" r:id="rId30"/>
    <p:sldLayoutId id="2147483722" r:id="rId31"/>
    <p:sldLayoutId id="2147483723" r:id="rId32"/>
    <p:sldLayoutId id="2147483724" r:id="rId33"/>
    <p:sldLayoutId id="2147483725" r:id="rId34"/>
    <p:sldLayoutId id="2147483726" r:id="rId35"/>
    <p:sldLayoutId id="2147483727" r:id="rId36"/>
    <p:sldLayoutId id="2147483728" r:id="rId37"/>
    <p:sldLayoutId id="2147483729" r:id="rId38"/>
    <p:sldLayoutId id="2147483730" r:id="rId39"/>
    <p:sldLayoutId id="2147483731" r:id="rId40"/>
    <p:sldLayoutId id="2147483732" r:id="rId41"/>
    <p:sldLayoutId id="2147483733" r:id="rId42"/>
    <p:sldLayoutId id="2147483734" r:id="rId43"/>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63.xml"/><Relationship Id="rId5" Type="http://schemas.openxmlformats.org/officeDocument/2006/relationships/image" Target="../media/image26.jpg"/><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63.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55.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55.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63.xml"/><Relationship Id="rId5" Type="http://schemas.openxmlformats.org/officeDocument/2006/relationships/image" Target="../media/image36.jpg"/><Relationship Id="rId4" Type="http://schemas.openxmlformats.org/officeDocument/2006/relationships/image" Target="../media/image35.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63.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41.jpeg"/><Relationship Id="rId2" Type="http://schemas.openxmlformats.org/officeDocument/2006/relationships/image" Target="../media/image22.png"/><Relationship Id="rId1" Type="http://schemas.openxmlformats.org/officeDocument/2006/relationships/slideLayout" Target="../slideLayouts/slideLayout39.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jpg"/><Relationship Id="rId1" Type="http://schemas.openxmlformats.org/officeDocument/2006/relationships/slideLayout" Target="../slideLayouts/slideLayout3.xml"/><Relationship Id="rId6" Type="http://schemas.openxmlformats.org/officeDocument/2006/relationships/image" Target="../media/image46.jpg"/><Relationship Id="rId5" Type="http://schemas.openxmlformats.org/officeDocument/2006/relationships/image" Target="../media/image45.png"/><Relationship Id="rId4" Type="http://schemas.openxmlformats.org/officeDocument/2006/relationships/image" Target="../media/image44.jpg"/></Relationships>
</file>

<file path=ppt/slides/_rels/slide2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63.xml"/><Relationship Id="rId5" Type="http://schemas.openxmlformats.org/officeDocument/2006/relationships/image" Target="../media/image51.jpg"/><Relationship Id="rId4" Type="http://schemas.openxmlformats.org/officeDocument/2006/relationships/image" Target="../media/image50.jpg"/></Relationships>
</file>

<file path=ppt/slides/_rels/slide2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56.xml"/></Relationships>
</file>

<file path=ppt/slides/_rels/slide2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56.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63.xml"/><Relationship Id="rId5" Type="http://schemas.openxmlformats.org/officeDocument/2006/relationships/image" Target="../media/image57.jpg"/><Relationship Id="rId4" Type="http://schemas.openxmlformats.org/officeDocument/2006/relationships/image" Target="../media/image56.jpg"/></Relationships>
</file>

<file path=ppt/slides/_rels/slide2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1.xml"/></Relationships>
</file>

<file path=ppt/slides/_rels/slide2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62.xml"/><Relationship Id="rId5" Type="http://schemas.openxmlformats.org/officeDocument/2006/relationships/image" Target="../media/image62.jpg"/><Relationship Id="rId4" Type="http://schemas.openxmlformats.org/officeDocument/2006/relationships/image" Target="../media/image61.jpg"/></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62.xml"/></Relationships>
</file>

<file path=ppt/slides/_rels/slide3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62.xml"/></Relationships>
</file>

<file path=ppt/slides/_rels/slide3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g"/><Relationship Id="rId1" Type="http://schemas.openxmlformats.org/officeDocument/2006/relationships/slideLayout" Target="../slideLayouts/slideLayout62.xml"/></Relationships>
</file>

<file path=ppt/slides/_rels/slide3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gif"/><Relationship Id="rId1" Type="http://schemas.openxmlformats.org/officeDocument/2006/relationships/slideLayout" Target="../slideLayouts/slideLayout6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jpg"/><Relationship Id="rId1" Type="http://schemas.openxmlformats.org/officeDocument/2006/relationships/slideLayout" Target="../slideLayouts/slideLayout3.xml"/><Relationship Id="rId6" Type="http://schemas.openxmlformats.org/officeDocument/2006/relationships/image" Target="../media/image46.jpg"/><Relationship Id="rId5" Type="http://schemas.openxmlformats.org/officeDocument/2006/relationships/image" Target="../media/image45.png"/><Relationship Id="rId4" Type="http://schemas.openxmlformats.org/officeDocument/2006/relationships/image" Target="../media/image44.jpg"/></Relationships>
</file>

<file path=ppt/slides/_rels/slide3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5.xml"/></Relationships>
</file>

<file path=ppt/slides/_rels/slide36.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55.xml"/></Relationships>
</file>

<file path=ppt/slides/_rels/slide37.xml.rels><?xml version="1.0" encoding="UTF-8" standalone="yes"?>
<Relationships xmlns="http://schemas.openxmlformats.org/package/2006/relationships"><Relationship Id="rId3" Type="http://schemas.openxmlformats.org/officeDocument/2006/relationships/image" Target="../media/image74.jpg"/><Relationship Id="rId7" Type="http://schemas.openxmlformats.org/officeDocument/2006/relationships/image" Target="../media/image47.png"/><Relationship Id="rId2" Type="http://schemas.openxmlformats.org/officeDocument/2006/relationships/image" Target="../media/image73.jpg"/><Relationship Id="rId1" Type="http://schemas.openxmlformats.org/officeDocument/2006/relationships/slideLayout" Target="../slideLayouts/slideLayout3.xml"/><Relationship Id="rId6" Type="http://schemas.openxmlformats.org/officeDocument/2006/relationships/image" Target="../media/image77.jpg"/><Relationship Id="rId5" Type="http://schemas.openxmlformats.org/officeDocument/2006/relationships/image" Target="../media/image76.jpg"/><Relationship Id="rId4" Type="http://schemas.openxmlformats.org/officeDocument/2006/relationships/image" Target="../media/image75.jpg"/></Relationships>
</file>

<file path=ppt/slides/_rels/slide38.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41.jpeg"/><Relationship Id="rId2" Type="http://schemas.openxmlformats.org/officeDocument/2006/relationships/image" Target="../media/image22.png"/><Relationship Id="rId1" Type="http://schemas.openxmlformats.org/officeDocument/2006/relationships/slideLayout" Target="../slideLayouts/slideLayout39.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39.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55.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63.xml"/><Relationship Id="rId5" Type="http://schemas.openxmlformats.org/officeDocument/2006/relationships/image" Target="../media/image10.jp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62.xml"/><Relationship Id="rId4" Type="http://schemas.openxmlformats.org/officeDocument/2006/relationships/image" Target="../media/image81.png"/></Relationships>
</file>

<file path=ppt/slides/_rels/slide41.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55.xml"/></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3.png"/><Relationship Id="rId1" Type="http://schemas.openxmlformats.org/officeDocument/2006/relationships/slideLayout" Target="../slideLayouts/slideLayout55.xml"/></Relationships>
</file>

<file path=ppt/slides/_rels/slide43.xml.rels><?xml version="1.0" encoding="UTF-8" standalone="yes"?>
<Relationships xmlns="http://schemas.openxmlformats.org/package/2006/relationships"><Relationship Id="rId2" Type="http://schemas.openxmlformats.org/officeDocument/2006/relationships/image" Target="../media/image84.webp"/><Relationship Id="rId1" Type="http://schemas.openxmlformats.org/officeDocument/2006/relationships/slideLayout" Target="../slideLayouts/slideLayout55.xml"/></Relationships>
</file>

<file path=ppt/slides/_rels/slide44.xml.rels><?xml version="1.0" encoding="UTF-8" standalone="yes"?>
<Relationships xmlns="http://schemas.openxmlformats.org/package/2006/relationships"><Relationship Id="rId3" Type="http://schemas.openxmlformats.org/officeDocument/2006/relationships/image" Target="../media/image85.jpg"/><Relationship Id="rId7" Type="http://schemas.openxmlformats.org/officeDocument/2006/relationships/image" Target="../media/image88.jpg"/><Relationship Id="rId2" Type="http://schemas.openxmlformats.org/officeDocument/2006/relationships/image" Target="../media/image22.png"/><Relationship Id="rId1" Type="http://schemas.openxmlformats.org/officeDocument/2006/relationships/slideLayout" Target="../slideLayouts/slideLayout39.xml"/><Relationship Id="rId6" Type="http://schemas.openxmlformats.org/officeDocument/2006/relationships/image" Target="../media/image87.png"/><Relationship Id="rId5" Type="http://schemas.openxmlformats.org/officeDocument/2006/relationships/image" Target="../media/image39.jpeg"/><Relationship Id="rId4" Type="http://schemas.openxmlformats.org/officeDocument/2006/relationships/image" Target="../media/image86.jpg"/></Relationships>
</file>

<file path=ppt/slides/_rels/slide45.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55.xml"/></Relationships>
</file>

<file path=ppt/slides/_rels/slide46.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slideLayout" Target="../slideLayouts/slideLayout63.xml"/><Relationship Id="rId5" Type="http://schemas.openxmlformats.org/officeDocument/2006/relationships/image" Target="../media/image93.jpg"/><Relationship Id="rId4" Type="http://schemas.openxmlformats.org/officeDocument/2006/relationships/image" Target="../media/image92.png"/></Relationships>
</file>

<file path=ppt/slides/_rels/slide47.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jpg"/><Relationship Id="rId1" Type="http://schemas.openxmlformats.org/officeDocument/2006/relationships/slideLayout" Target="../slideLayouts/slideLayout72.xml"/></Relationships>
</file>

<file path=ppt/slides/_rels/slide4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6.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97.webp"/><Relationship Id="rId1" Type="http://schemas.openxmlformats.org/officeDocument/2006/relationships/slideLayout" Target="../slideLayouts/slideLayout55.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55.xml"/></Relationships>
</file>

<file path=ppt/slides/_rels/slide51.xml.rels><?xml version="1.0" encoding="UTF-8" standalone="yes"?>
<Relationships xmlns="http://schemas.openxmlformats.org/package/2006/relationships"><Relationship Id="rId2" Type="http://schemas.openxmlformats.org/officeDocument/2006/relationships/image" Target="../media/image99.gif"/><Relationship Id="rId1" Type="http://schemas.openxmlformats.org/officeDocument/2006/relationships/slideLayout" Target="../slideLayouts/slideLayout55.xml"/></Relationships>
</file>

<file path=ppt/slides/_rels/slide52.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55.xml"/></Relationships>
</file>

<file path=ppt/slides/_rels/slide53.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55.xml"/></Relationships>
</file>

<file path=ppt/slides/_rels/slide5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55.xml"/></Relationships>
</file>

<file path=ppt/slides/_rels/slide55.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55.xml"/></Relationships>
</file>

<file path=ppt/slides/_rels/slide56.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55.xml"/></Relationships>
</file>

<file path=ppt/slides/_rels/slide5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22.png"/><Relationship Id="rId1" Type="http://schemas.openxmlformats.org/officeDocument/2006/relationships/slideLayout" Target="../slideLayouts/slideLayout55.xml"/></Relationships>
</file>

<file path=ppt/slides/_rels/slide58.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55.xml"/></Relationships>
</file>

<file path=ppt/slides/_rels/slide59.xml.rels><?xml version="1.0" encoding="UTF-8" standalone="yes"?>
<Relationships xmlns="http://schemas.openxmlformats.org/package/2006/relationships"><Relationship Id="rId3" Type="http://schemas.openxmlformats.org/officeDocument/2006/relationships/image" Target="../media/image107.jpg"/><Relationship Id="rId7" Type="http://schemas.openxmlformats.org/officeDocument/2006/relationships/image" Target="../media/image111.jpg"/><Relationship Id="rId2" Type="http://schemas.openxmlformats.org/officeDocument/2006/relationships/image" Target="../media/image98.jpg"/><Relationship Id="rId1" Type="http://schemas.openxmlformats.org/officeDocument/2006/relationships/slideLayout" Target="../slideLayouts/slideLayout3.xml"/><Relationship Id="rId6" Type="http://schemas.openxmlformats.org/officeDocument/2006/relationships/image" Target="../media/image110.jpg"/><Relationship Id="rId5" Type="http://schemas.openxmlformats.org/officeDocument/2006/relationships/image" Target="../media/image109.png"/><Relationship Id="rId4" Type="http://schemas.openxmlformats.org/officeDocument/2006/relationships/image" Target="../media/image108.jp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6.png"/><Relationship Id="rId1" Type="http://schemas.openxmlformats.org/officeDocument/2006/relationships/slideLayout" Target="../slideLayouts/slideLayout63.xml"/></Relationships>
</file>

<file path=ppt/slides/_rels/slide61.xml.rels><?xml version="1.0" encoding="UTF-8" standalone="yes"?>
<Relationships xmlns="http://schemas.openxmlformats.org/package/2006/relationships"><Relationship Id="rId3" Type="http://schemas.openxmlformats.org/officeDocument/2006/relationships/image" Target="../media/image113.jpg"/><Relationship Id="rId7" Type="http://schemas.openxmlformats.org/officeDocument/2006/relationships/image" Target="../media/image117.jpg"/><Relationship Id="rId2" Type="http://schemas.openxmlformats.org/officeDocument/2006/relationships/image" Target="../media/image112.PNG"/><Relationship Id="rId1" Type="http://schemas.openxmlformats.org/officeDocument/2006/relationships/slideLayout" Target="../slideLayouts/slideLayout3.xml"/><Relationship Id="rId6" Type="http://schemas.openxmlformats.org/officeDocument/2006/relationships/image" Target="../media/image116.jpg"/><Relationship Id="rId5" Type="http://schemas.openxmlformats.org/officeDocument/2006/relationships/image" Target="../media/image115.jpg"/><Relationship Id="rId4" Type="http://schemas.openxmlformats.org/officeDocument/2006/relationships/image" Target="../media/image114.jpg"/></Relationships>
</file>

<file path=ppt/slides/_rels/slide62.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55.xml"/></Relationships>
</file>

<file path=ppt/slides/_rels/slide63.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119.jpg"/><Relationship Id="rId1" Type="http://schemas.openxmlformats.org/officeDocument/2006/relationships/slideLayout" Target="../slideLayouts/slideLayout63.xml"/><Relationship Id="rId5" Type="http://schemas.openxmlformats.org/officeDocument/2006/relationships/image" Target="../media/image122.jpg"/><Relationship Id="rId4" Type="http://schemas.openxmlformats.org/officeDocument/2006/relationships/image" Target="../media/image121.jpg"/></Relationships>
</file>

<file path=ppt/slides/_rels/slide64.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55.xml"/></Relationships>
</file>

<file path=ppt/slides/_rels/slide6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55.xml"/></Relationships>
</file>

<file path=ppt/slides/_rels/slide6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jpg"/><Relationship Id="rId1" Type="http://schemas.openxmlformats.org/officeDocument/2006/relationships/slideLayout" Target="../slideLayouts/slideLayout63.xml"/><Relationship Id="rId5" Type="http://schemas.openxmlformats.org/officeDocument/2006/relationships/image" Target="../media/image128.jpg"/><Relationship Id="rId4" Type="http://schemas.openxmlformats.org/officeDocument/2006/relationships/image" Target="../media/image127.jpg"/></Relationships>
</file>

<file path=ppt/slides/_rels/slide67.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55.xml"/></Relationships>
</file>

<file path=ppt/slides/_rels/slide6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55.xml"/></Relationships>
</file>

<file path=ppt/slides/_rels/slide6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55.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55.xml"/></Relationships>
</file>

<file path=ppt/slides/_rels/slide71.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55.xml"/></Relationships>
</file>

<file path=ppt/slides/_rels/slide72.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55.xml"/></Relationships>
</file>

<file path=ppt/slides/_rels/slide7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2.xml"/></Relationships>
</file>

<file path=ppt/slides/_rels/slide74.xml.rels><?xml version="1.0" encoding="UTF-8" standalone="yes"?>
<Relationships xmlns="http://schemas.openxmlformats.org/package/2006/relationships"><Relationship Id="rId3" Type="http://schemas.openxmlformats.org/officeDocument/2006/relationships/image" Target="../media/image136.jpg"/><Relationship Id="rId7" Type="http://schemas.openxmlformats.org/officeDocument/2006/relationships/image" Target="../media/image140.jpg"/><Relationship Id="rId2" Type="http://schemas.openxmlformats.org/officeDocument/2006/relationships/image" Target="../media/image135.jpg"/><Relationship Id="rId1" Type="http://schemas.openxmlformats.org/officeDocument/2006/relationships/slideLayout" Target="../slideLayouts/slideLayout73.xml"/><Relationship Id="rId6" Type="http://schemas.openxmlformats.org/officeDocument/2006/relationships/image" Target="../media/image139.jpg"/><Relationship Id="rId5" Type="http://schemas.openxmlformats.org/officeDocument/2006/relationships/image" Target="../media/image138.jpg"/><Relationship Id="rId4" Type="http://schemas.openxmlformats.org/officeDocument/2006/relationships/image" Target="../media/image137.jpg"/></Relationships>
</file>

<file path=ppt/slides/_rels/slide75.xml.rels><?xml version="1.0" encoding="UTF-8" standalone="yes"?>
<Relationships xmlns="http://schemas.openxmlformats.org/package/2006/relationships"><Relationship Id="rId3" Type="http://schemas.openxmlformats.org/officeDocument/2006/relationships/image" Target="../media/image142.webp"/><Relationship Id="rId7" Type="http://schemas.openxmlformats.org/officeDocument/2006/relationships/image" Target="../media/image146.jpg"/><Relationship Id="rId2" Type="http://schemas.openxmlformats.org/officeDocument/2006/relationships/image" Target="../media/image141.jpg"/><Relationship Id="rId1" Type="http://schemas.openxmlformats.org/officeDocument/2006/relationships/slideLayout" Target="../slideLayouts/slideLayout73.xml"/><Relationship Id="rId6" Type="http://schemas.openxmlformats.org/officeDocument/2006/relationships/image" Target="../media/image145.jpg"/><Relationship Id="rId5" Type="http://schemas.openxmlformats.org/officeDocument/2006/relationships/image" Target="../media/image144.jpg"/><Relationship Id="rId4" Type="http://schemas.openxmlformats.org/officeDocument/2006/relationships/image" Target="../media/image143.jpg"/></Relationships>
</file>

<file path=ppt/slides/_rels/slide76.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image" Target="../media/image147.jpeg"/><Relationship Id="rId1" Type="http://schemas.openxmlformats.org/officeDocument/2006/relationships/slideLayout" Target="../slideLayouts/slideLayout62.xml"/></Relationships>
</file>

<file path=ppt/slides/_rels/slide77.xml.rels><?xml version="1.0" encoding="UTF-8" standalone="yes"?>
<Relationships xmlns="http://schemas.openxmlformats.org/package/2006/relationships"><Relationship Id="rId2" Type="http://schemas.openxmlformats.org/officeDocument/2006/relationships/image" Target="../media/image149.jpg"/><Relationship Id="rId1" Type="http://schemas.openxmlformats.org/officeDocument/2006/relationships/slideLayout" Target="../slideLayouts/slideLayout62.xml"/></Relationships>
</file>

<file path=ppt/slides/_rels/slide78.xml.rels><?xml version="1.0" encoding="UTF-8" standalone="yes"?>
<Relationships xmlns="http://schemas.openxmlformats.org/package/2006/relationships"><Relationship Id="rId2" Type="http://schemas.openxmlformats.org/officeDocument/2006/relationships/image" Target="../media/image150.jpg"/><Relationship Id="rId1" Type="http://schemas.openxmlformats.org/officeDocument/2006/relationships/slideLayout" Target="../slideLayouts/slideLayout62.xml"/></Relationships>
</file>

<file path=ppt/slides/_rels/slide79.xml.rels><?xml version="1.0" encoding="UTF-8" standalone="yes"?>
<Relationships xmlns="http://schemas.openxmlformats.org/package/2006/relationships"><Relationship Id="rId2" Type="http://schemas.openxmlformats.org/officeDocument/2006/relationships/image" Target="../media/image151.jpg"/><Relationship Id="rId1" Type="http://schemas.openxmlformats.org/officeDocument/2006/relationships/slideLayout" Target="../slideLayouts/slideLayout55.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4.xml"/></Relationships>
</file>

<file path=ppt/slides/_rels/slide80.xml.rels><?xml version="1.0" encoding="UTF-8" standalone="yes"?>
<Relationships xmlns="http://schemas.openxmlformats.org/package/2006/relationships"><Relationship Id="rId3" Type="http://schemas.openxmlformats.org/officeDocument/2006/relationships/image" Target="../media/image153.jpg"/><Relationship Id="rId7" Type="http://schemas.openxmlformats.org/officeDocument/2006/relationships/image" Target="../media/image157.jpg"/><Relationship Id="rId2" Type="http://schemas.openxmlformats.org/officeDocument/2006/relationships/image" Target="../media/image152.jpg"/><Relationship Id="rId1" Type="http://schemas.openxmlformats.org/officeDocument/2006/relationships/slideLayout" Target="../slideLayouts/slideLayout3.xml"/><Relationship Id="rId6" Type="http://schemas.openxmlformats.org/officeDocument/2006/relationships/image" Target="../media/image156.jpg"/><Relationship Id="rId5" Type="http://schemas.openxmlformats.org/officeDocument/2006/relationships/image" Target="../media/image155.jpg"/><Relationship Id="rId4" Type="http://schemas.openxmlformats.org/officeDocument/2006/relationships/image" Target="../media/image154.png"/></Relationships>
</file>

<file path=ppt/slides/_rels/slide81.xml.rels><?xml version="1.0" encoding="UTF-8" standalone="yes"?>
<Relationships xmlns="http://schemas.openxmlformats.org/package/2006/relationships"><Relationship Id="rId2" Type="http://schemas.openxmlformats.org/officeDocument/2006/relationships/image" Target="../media/image158.jpg"/><Relationship Id="rId1" Type="http://schemas.openxmlformats.org/officeDocument/2006/relationships/slideLayout" Target="../slideLayouts/slideLayout55.xml"/></Relationships>
</file>

<file path=ppt/slides/_rels/slide82.xml.rels><?xml version="1.0" encoding="UTF-8" standalone="yes"?>
<Relationships xmlns="http://schemas.openxmlformats.org/package/2006/relationships"><Relationship Id="rId2" Type="http://schemas.openxmlformats.org/officeDocument/2006/relationships/image" Target="../media/image159.jpg"/><Relationship Id="rId1" Type="http://schemas.openxmlformats.org/officeDocument/2006/relationships/slideLayout" Target="../slideLayouts/slideLayout55.xml"/></Relationships>
</file>

<file path=ppt/slides/_rels/slide83.xml.rels><?xml version="1.0" encoding="UTF-8" standalone="yes"?>
<Relationships xmlns="http://schemas.openxmlformats.org/package/2006/relationships"><Relationship Id="rId2" Type="http://schemas.openxmlformats.org/officeDocument/2006/relationships/image" Target="../media/image160.jpg"/><Relationship Id="rId1" Type="http://schemas.openxmlformats.org/officeDocument/2006/relationships/slideLayout" Target="../slideLayouts/slideLayout55.xml"/></Relationships>
</file>

<file path=ppt/slides/_rels/slide84.xml.rels><?xml version="1.0" encoding="UTF-8" standalone="yes"?>
<Relationships xmlns="http://schemas.openxmlformats.org/package/2006/relationships"><Relationship Id="rId2" Type="http://schemas.openxmlformats.org/officeDocument/2006/relationships/image" Target="../media/image161.jpg"/><Relationship Id="rId1" Type="http://schemas.openxmlformats.org/officeDocument/2006/relationships/slideLayout" Target="../slideLayouts/slideLayout55.xml"/></Relationships>
</file>

<file path=ppt/slides/_rels/slide85.xml.rels><?xml version="1.0" encoding="UTF-8" standalone="yes"?>
<Relationships xmlns="http://schemas.openxmlformats.org/package/2006/relationships"><Relationship Id="rId2" Type="http://schemas.openxmlformats.org/officeDocument/2006/relationships/image" Target="../media/image162.jpg"/><Relationship Id="rId1" Type="http://schemas.openxmlformats.org/officeDocument/2006/relationships/slideLayout" Target="../slideLayouts/slideLayout55.xml"/></Relationships>
</file>

<file path=ppt/slides/_rels/slide86.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55.xml"/></Relationships>
</file>

<file path=ppt/slides/_rels/slide8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8.xml"/><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p:nvPr/>
        </p:nvSpPr>
        <p:spPr>
          <a:xfrm>
            <a:off x="3632778" y="-7316"/>
            <a:ext cx="8423532" cy="6865316"/>
          </a:xfrm>
          <a:custGeom>
            <a:avLst/>
            <a:gdLst>
              <a:gd name="connsiteX0" fmla="*/ 0 w 4169664"/>
              <a:gd name="connsiteY0" fmla="*/ 0 h 6858000"/>
              <a:gd name="connsiteX1" fmla="*/ 4169664 w 4169664"/>
              <a:gd name="connsiteY1" fmla="*/ 0 h 6858000"/>
              <a:gd name="connsiteX2" fmla="*/ 4169664 w 4169664"/>
              <a:gd name="connsiteY2" fmla="*/ 6858000 h 6858000"/>
              <a:gd name="connsiteX3" fmla="*/ 0 w 4169664"/>
              <a:gd name="connsiteY3" fmla="*/ 6858000 h 6858000"/>
              <a:gd name="connsiteX4" fmla="*/ 0 w 4169664"/>
              <a:gd name="connsiteY4" fmla="*/ 0 h 6858000"/>
              <a:gd name="connsiteX0" fmla="*/ 1463040 w 4169664"/>
              <a:gd name="connsiteY0" fmla="*/ 58521 h 6858000"/>
              <a:gd name="connsiteX1" fmla="*/ 4169664 w 4169664"/>
              <a:gd name="connsiteY1" fmla="*/ 0 h 6858000"/>
              <a:gd name="connsiteX2" fmla="*/ 4169664 w 4169664"/>
              <a:gd name="connsiteY2" fmla="*/ 6858000 h 6858000"/>
              <a:gd name="connsiteX3" fmla="*/ 0 w 4169664"/>
              <a:gd name="connsiteY3" fmla="*/ 6858000 h 6858000"/>
              <a:gd name="connsiteX4" fmla="*/ 1463040 w 4169664"/>
              <a:gd name="connsiteY4" fmla="*/ 58521 h 6858000"/>
              <a:gd name="connsiteX0" fmla="*/ 1814170 w 4169664"/>
              <a:gd name="connsiteY0" fmla="*/ 0 h 6865316"/>
              <a:gd name="connsiteX1" fmla="*/ 4169664 w 4169664"/>
              <a:gd name="connsiteY1" fmla="*/ 7316 h 6865316"/>
              <a:gd name="connsiteX2" fmla="*/ 4169664 w 4169664"/>
              <a:gd name="connsiteY2" fmla="*/ 6865316 h 6865316"/>
              <a:gd name="connsiteX3" fmla="*/ 0 w 4169664"/>
              <a:gd name="connsiteY3" fmla="*/ 6865316 h 6865316"/>
              <a:gd name="connsiteX4" fmla="*/ 1814170 w 4169664"/>
              <a:gd name="connsiteY4" fmla="*/ 0 h 6865316"/>
              <a:gd name="connsiteX0" fmla="*/ 5091380 w 7446874"/>
              <a:gd name="connsiteY0" fmla="*/ 0 h 6865316"/>
              <a:gd name="connsiteX1" fmla="*/ 7446874 w 7446874"/>
              <a:gd name="connsiteY1" fmla="*/ 7316 h 6865316"/>
              <a:gd name="connsiteX2" fmla="*/ 7446874 w 7446874"/>
              <a:gd name="connsiteY2" fmla="*/ 6865316 h 6865316"/>
              <a:gd name="connsiteX3" fmla="*/ 0 w 7446874"/>
              <a:gd name="connsiteY3" fmla="*/ 6858000 h 6865316"/>
              <a:gd name="connsiteX4" fmla="*/ 5091380 w 7446874"/>
              <a:gd name="connsiteY4" fmla="*/ 0 h 6865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6874" h="6865316">
                <a:moveTo>
                  <a:pt x="5091380" y="0"/>
                </a:moveTo>
                <a:lnTo>
                  <a:pt x="7446874" y="7316"/>
                </a:lnTo>
                <a:lnTo>
                  <a:pt x="7446874" y="6865316"/>
                </a:lnTo>
                <a:lnTo>
                  <a:pt x="0" y="6858000"/>
                </a:lnTo>
                <a:lnTo>
                  <a:pt x="5091380" y="0"/>
                </a:lnTo>
                <a:close/>
              </a:path>
            </a:pathLst>
          </a:custGeom>
          <a:solidFill>
            <a:schemeClr val="tx1">
              <a:lumMod val="95000"/>
              <a:lumOff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743986" y="-7316"/>
            <a:ext cx="7446874" cy="6865316"/>
          </a:xfrm>
          <a:custGeom>
            <a:avLst/>
            <a:gdLst>
              <a:gd name="connsiteX0" fmla="*/ 0 w 4169664"/>
              <a:gd name="connsiteY0" fmla="*/ 0 h 6858000"/>
              <a:gd name="connsiteX1" fmla="*/ 4169664 w 4169664"/>
              <a:gd name="connsiteY1" fmla="*/ 0 h 6858000"/>
              <a:gd name="connsiteX2" fmla="*/ 4169664 w 4169664"/>
              <a:gd name="connsiteY2" fmla="*/ 6858000 h 6858000"/>
              <a:gd name="connsiteX3" fmla="*/ 0 w 4169664"/>
              <a:gd name="connsiteY3" fmla="*/ 6858000 h 6858000"/>
              <a:gd name="connsiteX4" fmla="*/ 0 w 4169664"/>
              <a:gd name="connsiteY4" fmla="*/ 0 h 6858000"/>
              <a:gd name="connsiteX0" fmla="*/ 1463040 w 4169664"/>
              <a:gd name="connsiteY0" fmla="*/ 58521 h 6858000"/>
              <a:gd name="connsiteX1" fmla="*/ 4169664 w 4169664"/>
              <a:gd name="connsiteY1" fmla="*/ 0 h 6858000"/>
              <a:gd name="connsiteX2" fmla="*/ 4169664 w 4169664"/>
              <a:gd name="connsiteY2" fmla="*/ 6858000 h 6858000"/>
              <a:gd name="connsiteX3" fmla="*/ 0 w 4169664"/>
              <a:gd name="connsiteY3" fmla="*/ 6858000 h 6858000"/>
              <a:gd name="connsiteX4" fmla="*/ 1463040 w 4169664"/>
              <a:gd name="connsiteY4" fmla="*/ 58521 h 6858000"/>
              <a:gd name="connsiteX0" fmla="*/ 1814170 w 4169664"/>
              <a:gd name="connsiteY0" fmla="*/ 0 h 6865316"/>
              <a:gd name="connsiteX1" fmla="*/ 4169664 w 4169664"/>
              <a:gd name="connsiteY1" fmla="*/ 7316 h 6865316"/>
              <a:gd name="connsiteX2" fmla="*/ 4169664 w 4169664"/>
              <a:gd name="connsiteY2" fmla="*/ 6865316 h 6865316"/>
              <a:gd name="connsiteX3" fmla="*/ 0 w 4169664"/>
              <a:gd name="connsiteY3" fmla="*/ 6865316 h 6865316"/>
              <a:gd name="connsiteX4" fmla="*/ 1814170 w 4169664"/>
              <a:gd name="connsiteY4" fmla="*/ 0 h 6865316"/>
              <a:gd name="connsiteX0" fmla="*/ 5091380 w 7446874"/>
              <a:gd name="connsiteY0" fmla="*/ 0 h 6865316"/>
              <a:gd name="connsiteX1" fmla="*/ 7446874 w 7446874"/>
              <a:gd name="connsiteY1" fmla="*/ 7316 h 6865316"/>
              <a:gd name="connsiteX2" fmla="*/ 7446874 w 7446874"/>
              <a:gd name="connsiteY2" fmla="*/ 6865316 h 6865316"/>
              <a:gd name="connsiteX3" fmla="*/ 0 w 7446874"/>
              <a:gd name="connsiteY3" fmla="*/ 6858000 h 6865316"/>
              <a:gd name="connsiteX4" fmla="*/ 5091380 w 7446874"/>
              <a:gd name="connsiteY4" fmla="*/ 0 h 6865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6874" h="6865316">
                <a:moveTo>
                  <a:pt x="5091380" y="0"/>
                </a:moveTo>
                <a:lnTo>
                  <a:pt x="7446874" y="7316"/>
                </a:lnTo>
                <a:lnTo>
                  <a:pt x="7446874" y="6865316"/>
                </a:lnTo>
                <a:lnTo>
                  <a:pt x="0" y="6858000"/>
                </a:lnTo>
                <a:lnTo>
                  <a:pt x="5091380" y="0"/>
                </a:lnTo>
                <a:close/>
              </a:path>
            </a:pathLst>
          </a:custGeom>
          <a:gradFill>
            <a:gsLst>
              <a:gs pos="0">
                <a:srgbClr val="CD09F3"/>
              </a:gs>
              <a:gs pos="38000">
                <a:srgbClr val="FF0000"/>
              </a:gs>
              <a:gs pos="66000">
                <a:srgbClr val="FFC000"/>
              </a:gs>
              <a:gs pos="100000">
                <a:srgbClr val="92D050"/>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a:extLst>
              <a:ext uri="{FF2B5EF4-FFF2-40B4-BE49-F238E27FC236}">
                <a16:creationId xmlns:a16="http://schemas.microsoft.com/office/drawing/2014/main" id="{B3918853-8F20-4C29-B283-94C5A917414B}"/>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21807" b="21807"/>
          <a:stretch/>
        </p:blipFill>
        <p:spPr>
          <a:xfrm>
            <a:off x="-44450" y="0"/>
            <a:ext cx="12280900" cy="6924675"/>
          </a:xfrm>
        </p:spPr>
      </p:pic>
      <p:sp>
        <p:nvSpPr>
          <p:cNvPr id="11" name="Title 7">
            <a:extLst>
              <a:ext uri="{FF2B5EF4-FFF2-40B4-BE49-F238E27FC236}">
                <a16:creationId xmlns:a16="http://schemas.microsoft.com/office/drawing/2014/main" id="{11E59590-6398-477C-A70F-8870F4974B19}"/>
              </a:ext>
            </a:extLst>
          </p:cNvPr>
          <p:cNvSpPr txBox="1">
            <a:spLocks/>
          </p:cNvSpPr>
          <p:nvPr/>
        </p:nvSpPr>
        <p:spPr>
          <a:xfrm>
            <a:off x="485071" y="4332678"/>
            <a:ext cx="3862387" cy="1310600"/>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dirty="0">
                <a:solidFill>
                  <a:schemeClr val="tx1">
                    <a:lumMod val="75000"/>
                    <a:lumOff val="25000"/>
                  </a:schemeClr>
                </a:solidFill>
                <a:latin typeface="Times New Roman" panose="02020603050405020304" pitchFamily="18" charset="0"/>
                <a:ea typeface="Roboto" panose="02000000000000000000" pitchFamily="2" charset="0"/>
                <a:cs typeface="Times New Roman" panose="02020603050405020304" pitchFamily="18" charset="0"/>
              </a:rPr>
              <a:t>Bella Loves Me</a:t>
            </a:r>
          </a:p>
        </p:txBody>
      </p:sp>
      <p:sp>
        <p:nvSpPr>
          <p:cNvPr id="13" name="TextBox 12">
            <a:extLst>
              <a:ext uri="{FF2B5EF4-FFF2-40B4-BE49-F238E27FC236}">
                <a16:creationId xmlns:a16="http://schemas.microsoft.com/office/drawing/2014/main" id="{E22CFAF4-C942-488C-A15B-B3547CC45770}"/>
              </a:ext>
            </a:extLst>
          </p:cNvPr>
          <p:cNvSpPr txBox="1"/>
          <p:nvPr/>
        </p:nvSpPr>
        <p:spPr>
          <a:xfrm>
            <a:off x="570039" y="5489390"/>
            <a:ext cx="3777420" cy="523220"/>
          </a:xfrm>
          <a:prstGeom prst="rect">
            <a:avLst/>
          </a:prstGeom>
          <a:noFill/>
        </p:spPr>
        <p:txBody>
          <a:bodyPr wrap="square" rtlCol="0">
            <a:spAutoFit/>
          </a:bodyPr>
          <a:lstStyle/>
          <a:p>
            <a:pPr algn="ctr"/>
            <a:r>
              <a:rPr lang="en-US" sz="1400" spc="600" dirty="0">
                <a:solidFill>
                  <a:schemeClr val="tx1">
                    <a:lumMod val="75000"/>
                    <a:lumOff val="25000"/>
                  </a:schemeClr>
                </a:solidFill>
                <a:latin typeface="Source Sans Pro" panose="020B0503030403020204" pitchFamily="34" charset="0"/>
                <a:ea typeface="Source Sans Pro" panose="020B0503030403020204" pitchFamily="34" charset="0"/>
              </a:rPr>
              <a:t>The future of customer relations</a:t>
            </a:r>
            <a:endParaRPr lang="id-ID" sz="1400" spc="600" dirty="0">
              <a:solidFill>
                <a:schemeClr val="tx1">
                  <a:lumMod val="75000"/>
                  <a:lumOff val="25000"/>
                </a:schemeClr>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204275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 name="Picture Placeholder 1" descr="Picture Placeholder 1"/>
          <p:cNvPicPr>
            <a:picLocks noGrp="1" noChangeAspect="1"/>
          </p:cNvPicPr>
          <p:nvPr>
            <p:ph type="pic" idx="13"/>
          </p:nvPr>
        </p:nvPicPr>
        <p:blipFill>
          <a:blip r:embed="rId2"/>
          <a:stretch>
            <a:fillRect/>
          </a:stretch>
        </p:blipFill>
        <p:spPr>
          <a:prstGeom prst="rect">
            <a:avLst/>
          </a:prstGeom>
        </p:spPr>
      </p:pic>
      <p:sp>
        <p:nvSpPr>
          <p:cNvPr id="375" name="Rectangle 5"/>
          <p:cNvSpPr/>
          <p:nvPr/>
        </p:nvSpPr>
        <p:spPr>
          <a:xfrm>
            <a:off x="0" y="-3482"/>
            <a:ext cx="12192000" cy="6858001"/>
          </a:xfrm>
          <a:prstGeom prst="rect">
            <a:avLst/>
          </a:prstGeom>
          <a:solidFill>
            <a:srgbClr val="2A2C53">
              <a:alpha val="91000"/>
            </a:srgbClr>
          </a:solidFill>
          <a:ln w="12700">
            <a:solidFill>
              <a:srgbClr val="42719B"/>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dirty="0">
              <a:ln>
                <a:noFill/>
              </a:ln>
              <a:solidFill>
                <a:srgbClr val="FFFFFF"/>
              </a:solidFill>
              <a:effectLst/>
              <a:uLnTx/>
              <a:uFillTx/>
              <a:latin typeface="Calibri"/>
              <a:cs typeface="Calibri"/>
              <a:sym typeface="Calibri"/>
            </a:endParaRPr>
          </a:p>
        </p:txBody>
      </p:sp>
      <p:sp>
        <p:nvSpPr>
          <p:cNvPr id="376" name="Freeform 9"/>
          <p:cNvSpPr/>
          <p:nvPr/>
        </p:nvSpPr>
        <p:spPr>
          <a:xfrm>
            <a:off x="4535713" y="918029"/>
            <a:ext cx="3120573" cy="5021942"/>
          </a:xfrm>
          <a:custGeom>
            <a:avLst/>
            <a:gdLst/>
            <a:ahLst/>
            <a:cxnLst>
              <a:cxn ang="0">
                <a:pos x="wd2" y="hd2"/>
              </a:cxn>
              <a:cxn ang="5400000">
                <a:pos x="wd2" y="hd2"/>
              </a:cxn>
              <a:cxn ang="10800000">
                <a:pos x="wd2" y="hd2"/>
              </a:cxn>
              <a:cxn ang="16200000">
                <a:pos x="wd2" y="hd2"/>
              </a:cxn>
            </a:cxnLst>
            <a:rect l="0" t="0" r="r" b="b"/>
            <a:pathLst>
              <a:path w="21600" h="21600" extrusionOk="0">
                <a:moveTo>
                  <a:pt x="2052" y="1272"/>
                </a:moveTo>
                <a:lnTo>
                  <a:pt x="2052" y="20328"/>
                </a:lnTo>
                <a:lnTo>
                  <a:pt x="19548" y="20328"/>
                </a:lnTo>
                <a:lnTo>
                  <a:pt x="19548" y="1272"/>
                </a:lnTo>
                <a:close/>
                <a:moveTo>
                  <a:pt x="0" y="0"/>
                </a:moveTo>
                <a:lnTo>
                  <a:pt x="21600" y="0"/>
                </a:lnTo>
                <a:lnTo>
                  <a:pt x="21600" y="21600"/>
                </a:lnTo>
                <a:lnTo>
                  <a:pt x="0" y="21600"/>
                </a:lnTo>
                <a:close/>
              </a:path>
            </a:pathLst>
          </a:custGeom>
          <a:gradFill>
            <a:gsLst>
              <a:gs pos="29000">
                <a:srgbClr val="E76651"/>
              </a:gs>
              <a:gs pos="64000">
                <a:srgbClr val="D53E76"/>
              </a:gs>
            </a:gsLst>
            <a:lin ang="5400000"/>
          </a:gra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77" name="Subtitle 2"/>
          <p:cNvSpPr txBox="1"/>
          <p:nvPr/>
        </p:nvSpPr>
        <p:spPr>
          <a:xfrm>
            <a:off x="3930526" y="1133047"/>
            <a:ext cx="4345688" cy="11455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spcBef>
                <a:spcPts val="1000"/>
              </a:spcBef>
              <a:defRPr sz="6600">
                <a:solidFill>
                  <a:srgbClr val="FFFFFF"/>
                </a:solidFill>
                <a:latin typeface="Source Sans Pro Black"/>
                <a:ea typeface="Source Sans Pro Black"/>
                <a:cs typeface="Source Sans Pro Black"/>
                <a:sym typeface="Source Sans Pro Black"/>
              </a:defRPr>
            </a:lvl1pPr>
          </a:lstStyle>
          <a:p>
            <a:pPr marL="0" marR="0" lvl="0" indent="0" algn="ctr" defTabSz="914400" rtl="0" eaLnBrk="1" fontAlgn="auto" latinLnBrk="0" hangingPunct="0">
              <a:lnSpc>
                <a:spcPct val="100000"/>
              </a:lnSpc>
              <a:spcBef>
                <a:spcPts val="1000"/>
              </a:spcBef>
              <a:spcAft>
                <a:spcPts val="0"/>
              </a:spcAft>
              <a:buClrTx/>
              <a:buSzTx/>
              <a:buFontTx/>
              <a:buNone/>
              <a:tabLst/>
              <a:defRPr/>
            </a:pPr>
            <a:r>
              <a:rPr kumimoji="0" lang="en-US" sz="6600" b="0" i="0" u="none" strike="noStrike" kern="0" cap="none" spc="0" normalizeH="0" baseline="0" noProof="0" dirty="0">
                <a:ln>
                  <a:noFill/>
                </a:ln>
                <a:solidFill>
                  <a:srgbClr val="FFFFFF"/>
                </a:solidFill>
                <a:effectLst/>
                <a:uLnTx/>
                <a:uFillTx/>
                <a:latin typeface="Source Sans Pro Black"/>
                <a:ea typeface="Source Sans Pro Black"/>
                <a:sym typeface="Source Sans Pro Black"/>
              </a:rPr>
              <a:t>Concierge</a:t>
            </a:r>
            <a:endParaRPr kumimoji="0" sz="6600" b="0" i="0" u="none" strike="noStrike" kern="0" cap="none" spc="0" normalizeH="0" baseline="0" noProof="0" dirty="0">
              <a:ln>
                <a:noFill/>
              </a:ln>
              <a:solidFill>
                <a:srgbClr val="FFFFFF"/>
              </a:solidFill>
              <a:effectLst/>
              <a:uLnTx/>
              <a:uFillTx/>
              <a:latin typeface="Source Sans Pro Black"/>
              <a:ea typeface="Source Sans Pro Black"/>
              <a:sym typeface="Source Sans Pro Black"/>
            </a:endParaRPr>
          </a:p>
        </p:txBody>
      </p:sp>
      <p:sp>
        <p:nvSpPr>
          <p:cNvPr id="378" name="Subtitle 2"/>
          <p:cNvSpPr txBox="1"/>
          <p:nvPr/>
        </p:nvSpPr>
        <p:spPr>
          <a:xfrm>
            <a:off x="3485881" y="2057685"/>
            <a:ext cx="5220235" cy="2123658"/>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spcBef>
                <a:spcPts val="1000"/>
              </a:spcBef>
              <a:defRPr sz="7200">
                <a:solidFill>
                  <a:srgbClr val="FFFFFF"/>
                </a:solidFill>
                <a:latin typeface="Source Sans Pro Black"/>
                <a:ea typeface="Source Sans Pro Black"/>
                <a:cs typeface="Source Sans Pro Black"/>
                <a:sym typeface="Source Sans Pro Black"/>
              </a:defRPr>
            </a:lvl1pPr>
          </a:lstStyle>
          <a:p>
            <a:pPr marL="0" marR="0" lvl="0" indent="0" algn="ctr" defTabSz="914400" rtl="0" eaLnBrk="1" fontAlgn="auto" latinLnBrk="0" hangingPunct="0">
              <a:lnSpc>
                <a:spcPct val="100000"/>
              </a:lnSpc>
              <a:spcBef>
                <a:spcPts val="1000"/>
              </a:spcBef>
              <a:spcAft>
                <a:spcPts val="0"/>
              </a:spcAft>
              <a:buClrTx/>
              <a:buSzTx/>
              <a:buFontTx/>
              <a:buNone/>
              <a:tabLst/>
              <a:defRPr/>
            </a:pPr>
            <a:r>
              <a:rPr kumimoji="0" lang="en-US" sz="6600" b="0" i="0" u="none" strike="noStrike" kern="0" cap="none" spc="0" normalizeH="0" baseline="0" noProof="0" dirty="0">
                <a:ln>
                  <a:noFill/>
                </a:ln>
                <a:solidFill>
                  <a:srgbClr val="FFFFFF"/>
                </a:solidFill>
                <a:effectLst/>
                <a:uLnTx/>
                <a:uFillTx/>
                <a:latin typeface="Source Sans Pro Black"/>
                <a:ea typeface="Source Sans Pro Black"/>
                <a:sym typeface="Source Sans Pro Black"/>
              </a:rPr>
              <a:t>Is the new agent</a:t>
            </a:r>
            <a:endParaRPr kumimoji="0" sz="6600" b="0" i="0" u="none" strike="noStrike" kern="0" cap="none" spc="0" normalizeH="0" baseline="0" noProof="0" dirty="0">
              <a:ln>
                <a:noFill/>
              </a:ln>
              <a:solidFill>
                <a:srgbClr val="FFFFFF"/>
              </a:solidFill>
              <a:effectLst/>
              <a:uLnTx/>
              <a:uFillTx/>
              <a:latin typeface="Source Sans Pro Black"/>
              <a:ea typeface="Source Sans Pro Black"/>
              <a:sym typeface="Source Sans Pro Black"/>
            </a:endParaRPr>
          </a:p>
        </p:txBody>
      </p:sp>
      <p:sp>
        <p:nvSpPr>
          <p:cNvPr id="380" name="Straight Connector 16"/>
          <p:cNvSpPr/>
          <p:nvPr/>
        </p:nvSpPr>
        <p:spPr>
          <a:xfrm>
            <a:off x="5549900" y="4194328"/>
            <a:ext cx="1092200" cy="1"/>
          </a:xfrm>
          <a:prstGeom prst="line">
            <a:avLst/>
          </a:prstGeom>
          <a:ln w="57150">
            <a:solidFill>
              <a:srgbClr val="D53E76"/>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81" name="Subtitle 2"/>
          <p:cNvSpPr txBox="1"/>
          <p:nvPr/>
        </p:nvSpPr>
        <p:spPr>
          <a:xfrm>
            <a:off x="5258146" y="4382244"/>
            <a:ext cx="1675703" cy="30777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000"/>
              </a:spcBef>
              <a:defRPr sz="1400">
                <a:solidFill>
                  <a:srgbClr val="FFFFFF"/>
                </a:solidFill>
                <a:latin typeface="Source Sans Pro ExtraLight"/>
                <a:ea typeface="Source Sans Pro ExtraLight"/>
                <a:cs typeface="Source Sans Pro ExtraLight"/>
                <a:sym typeface="Source Sans Pro ExtraLight"/>
              </a:defRPr>
            </a:lvl1pPr>
          </a:lstStyle>
          <a:p>
            <a:pPr marL="0" marR="0" lvl="0" indent="0" algn="ctr" defTabSz="914400" rtl="0" eaLnBrk="1" fontAlgn="auto" latinLnBrk="0" hangingPunct="0">
              <a:lnSpc>
                <a:spcPct val="100000"/>
              </a:lnSpc>
              <a:spcBef>
                <a:spcPts val="100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Source Sans Pro ExtraLight"/>
                <a:ea typeface="Source Sans Pro ExtraLight"/>
                <a:sym typeface="Source Sans Pro ExtraLight"/>
              </a:rPr>
              <a:t>Spread the word</a:t>
            </a:r>
            <a:endParaRPr kumimoji="0" sz="1400" b="0" i="0" u="none" strike="noStrike" kern="0" cap="none" spc="0" normalizeH="0" baseline="0" noProof="0" dirty="0">
              <a:ln>
                <a:noFill/>
              </a:ln>
              <a:solidFill>
                <a:srgbClr val="FFFFFF"/>
              </a:solidFill>
              <a:effectLst/>
              <a:uLnTx/>
              <a:uFillTx/>
              <a:latin typeface="Source Sans Pro ExtraLight"/>
              <a:ea typeface="Source Sans Pro ExtraLight"/>
              <a:sym typeface="Source Sans Pro ExtraLight"/>
            </a:endParaRPr>
          </a:p>
        </p:txBody>
      </p:sp>
      <p:sp>
        <p:nvSpPr>
          <p:cNvPr id="383" name="Half Frame 19"/>
          <p:cNvSpPr/>
          <p:nvPr/>
        </p:nvSpPr>
        <p:spPr>
          <a:xfrm rot="13500000">
            <a:off x="5964825" y="4981187"/>
            <a:ext cx="262343" cy="26234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4400" y="7200"/>
                </a:lnTo>
                <a:lnTo>
                  <a:pt x="7200" y="7200"/>
                </a:lnTo>
                <a:lnTo>
                  <a:pt x="7200" y="14400"/>
                </a:lnTo>
                <a:lnTo>
                  <a:pt x="0" y="21600"/>
                </a:lnTo>
                <a:close/>
              </a:path>
            </a:pathLst>
          </a:custGeom>
          <a:solidFill>
            <a:srgbClr val="FFFFFF"/>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C305F"/>
        </a:solidFill>
        <a:effectLst/>
      </p:bgPr>
    </p:bg>
    <p:spTree>
      <p:nvGrpSpPr>
        <p:cNvPr id="1" name=""/>
        <p:cNvGrpSpPr/>
        <p:nvPr/>
      </p:nvGrpSpPr>
      <p:grpSpPr>
        <a:xfrm>
          <a:off x="0" y="0"/>
          <a:ext cx="0" cy="0"/>
          <a:chOff x="0" y="0"/>
          <a:chExt cx="0" cy="0"/>
        </a:xfrm>
      </p:grpSpPr>
      <p:sp>
        <p:nvSpPr>
          <p:cNvPr id="385" name="Rectangle 18"/>
          <p:cNvSpPr/>
          <p:nvPr/>
        </p:nvSpPr>
        <p:spPr>
          <a:xfrm>
            <a:off x="8955314" y="892629"/>
            <a:ext cx="2425701" cy="1823356"/>
          </a:xfrm>
          <a:prstGeom prst="rect">
            <a:avLst/>
          </a:prstGeom>
          <a:ln w="57150">
            <a:solidFill>
              <a:srgbClr val="FFFFFF"/>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86" name="Rectangle 16"/>
          <p:cNvSpPr/>
          <p:nvPr/>
        </p:nvSpPr>
        <p:spPr>
          <a:xfrm>
            <a:off x="6386286" y="894442"/>
            <a:ext cx="2425701" cy="3024416"/>
          </a:xfrm>
          <a:prstGeom prst="rect">
            <a:avLst/>
          </a:prstGeom>
          <a:ln w="57150">
            <a:solidFill>
              <a:srgbClr val="FFFFFF"/>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87" name="Rectangle 17"/>
          <p:cNvSpPr/>
          <p:nvPr/>
        </p:nvSpPr>
        <p:spPr>
          <a:xfrm>
            <a:off x="6386286" y="4054928"/>
            <a:ext cx="2425701" cy="1823357"/>
          </a:xfrm>
          <a:prstGeom prst="rect">
            <a:avLst/>
          </a:prstGeom>
          <a:ln w="57150">
            <a:solidFill>
              <a:srgbClr val="FFFFFF"/>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88" name="Rectangle 19"/>
          <p:cNvSpPr/>
          <p:nvPr/>
        </p:nvSpPr>
        <p:spPr>
          <a:xfrm>
            <a:off x="8955314" y="2853870"/>
            <a:ext cx="2425701" cy="3024415"/>
          </a:xfrm>
          <a:prstGeom prst="rect">
            <a:avLst/>
          </a:prstGeom>
          <a:ln w="57150">
            <a:solidFill>
              <a:srgbClr val="FFFFFF"/>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89" name="Rectangle 20"/>
          <p:cNvSpPr txBox="1"/>
          <p:nvPr/>
        </p:nvSpPr>
        <p:spPr>
          <a:xfrm>
            <a:off x="372702" y="1130393"/>
            <a:ext cx="5673966" cy="4253344"/>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pPr marL="0" marR="0" lvl="0" indent="0" algn="l" defTabSz="914400" rtl="0" eaLnBrk="1" fontAlgn="auto" latinLnBrk="0" hangingPunct="0">
              <a:lnSpc>
                <a:spcPct val="15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Lato Regular"/>
                <a:sym typeface="Lato Regular"/>
              </a:rPr>
              <a:t>Disney handles over 135 million customers in their parks each year, they don't take customer service lightly. So, the technique Disney has developed to train customer service representatives in how to handle angry customers is called HEARD.</a:t>
            </a:r>
          </a:p>
          <a:p>
            <a:pPr marL="0" marR="0" lvl="0" indent="0" algn="l" defTabSz="914400" rtl="0" eaLnBrk="1" fontAlgn="auto" latinLnBrk="0" hangingPunct="0">
              <a:lnSpc>
                <a:spcPct val="150000"/>
              </a:lnSpc>
              <a:spcBef>
                <a:spcPts val="0"/>
              </a:spcBef>
              <a:spcAft>
                <a:spcPts val="0"/>
              </a:spcAft>
              <a:buClrTx/>
              <a:buSzTx/>
              <a:buFontTx/>
              <a:buNone/>
              <a:tabLst/>
              <a:defRPr/>
            </a:pPr>
            <a:endParaRPr lang="en-US" sz="1400" kern="0" dirty="0"/>
          </a:p>
          <a:p>
            <a:pPr marL="0" marR="0" lvl="0" indent="0" algn="l" defTabSz="914400" rtl="0" eaLnBrk="1" fontAlgn="auto" latinLnBrk="0" hangingPunct="0">
              <a:lnSpc>
                <a:spcPct val="15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Lato Regular"/>
                <a:sym typeface="Lato Regular"/>
              </a:rPr>
              <a:t>Hear</a:t>
            </a:r>
            <a:r>
              <a:rPr kumimoji="0" lang="en-US" sz="1400" b="0" i="0" u="none" strike="noStrike" kern="0" cap="none" spc="0" normalizeH="0" baseline="0" noProof="0" dirty="0">
                <a:ln>
                  <a:noFill/>
                </a:ln>
                <a:solidFill>
                  <a:srgbClr val="FFFFFF"/>
                </a:solidFill>
                <a:effectLst/>
                <a:uLnTx/>
                <a:uFillTx/>
                <a:latin typeface="Lato Regular"/>
                <a:sym typeface="Lato Regular"/>
              </a:rPr>
              <a:t>: Listen to the customers entire story</a:t>
            </a:r>
          </a:p>
          <a:p>
            <a:pPr marL="0" marR="0" lvl="0" indent="0" algn="l" defTabSz="914400" rtl="0" eaLnBrk="1" fontAlgn="auto" latinLnBrk="0" hangingPunct="0">
              <a:lnSpc>
                <a:spcPct val="15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Lato Regular"/>
                <a:sym typeface="Lato Regular"/>
              </a:rPr>
              <a:t>Emphasize: </a:t>
            </a:r>
            <a:r>
              <a:rPr kumimoji="0" lang="en-US" sz="1400" b="0" i="0" u="none" strike="noStrike" kern="0" cap="none" spc="0" normalizeH="0" baseline="0" noProof="0" dirty="0">
                <a:ln>
                  <a:noFill/>
                </a:ln>
                <a:solidFill>
                  <a:srgbClr val="FFFFFF"/>
                </a:solidFill>
                <a:effectLst/>
                <a:uLnTx/>
                <a:uFillTx/>
                <a:latin typeface="Lato Regular"/>
                <a:sym typeface="Lato Regular"/>
              </a:rPr>
              <a:t>Use phrases that convey that you understand how the customer feels</a:t>
            </a:r>
          </a:p>
          <a:p>
            <a:pPr marL="0" marR="0" lvl="0" indent="0" algn="l" defTabSz="914400" rtl="0" eaLnBrk="1" fontAlgn="auto" latinLnBrk="0" hangingPunct="0">
              <a:lnSpc>
                <a:spcPct val="15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Lato Regular"/>
                <a:sym typeface="Lato Regular"/>
              </a:rPr>
              <a:t>Apologize: And do so effusively!</a:t>
            </a:r>
          </a:p>
          <a:p>
            <a:pPr marL="0" marR="0" lvl="0" indent="0" algn="l" defTabSz="914400" rtl="0" eaLnBrk="1" fontAlgn="auto" latinLnBrk="0" hangingPunct="0">
              <a:lnSpc>
                <a:spcPct val="15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Lato Regular"/>
                <a:sym typeface="Lato Regular"/>
              </a:rPr>
              <a:t>Resolve: </a:t>
            </a:r>
            <a:r>
              <a:rPr kumimoji="0" lang="en-US" sz="1400" b="0" i="0" u="none" strike="noStrike" kern="0" cap="none" spc="0" normalizeH="0" baseline="0" noProof="0" dirty="0">
                <a:ln>
                  <a:noFill/>
                </a:ln>
                <a:solidFill>
                  <a:srgbClr val="FFFFFF"/>
                </a:solidFill>
                <a:effectLst/>
                <a:uLnTx/>
                <a:uFillTx/>
                <a:latin typeface="Lato Regular"/>
                <a:sym typeface="Lato Regular"/>
              </a:rPr>
              <a:t>Fix the issue, and if you don't know how to, ask the customer "how can I set this right?"</a:t>
            </a:r>
          </a:p>
          <a:p>
            <a:pPr marL="0" marR="0" lvl="0" indent="0" algn="l" defTabSz="914400" rtl="0" eaLnBrk="1" fontAlgn="auto" latinLnBrk="0" hangingPunct="0">
              <a:lnSpc>
                <a:spcPct val="15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Lato Regular"/>
                <a:sym typeface="Lato Regular"/>
              </a:rPr>
              <a:t>Diagnose: </a:t>
            </a:r>
            <a:r>
              <a:rPr kumimoji="0" lang="en-US" sz="1400" b="0" i="0" u="none" strike="noStrike" kern="0" cap="none" spc="0" normalizeH="0" baseline="0" noProof="0" dirty="0">
                <a:ln>
                  <a:noFill/>
                </a:ln>
                <a:solidFill>
                  <a:srgbClr val="FFFFFF"/>
                </a:solidFill>
                <a:effectLst/>
                <a:uLnTx/>
                <a:uFillTx/>
                <a:latin typeface="Lato Regular"/>
                <a:sym typeface="Lato Regular"/>
              </a:rPr>
              <a:t>Get to the bottom of the issue so you can make sure it won't happen again.</a:t>
            </a:r>
            <a:endParaRPr kumimoji="0" sz="1400" b="0" i="0" u="none" strike="noStrike" kern="0" cap="none" spc="0" normalizeH="0" baseline="0" noProof="0" dirty="0">
              <a:ln>
                <a:noFill/>
              </a:ln>
              <a:solidFill>
                <a:srgbClr val="FFFFFF"/>
              </a:solidFill>
              <a:effectLst/>
              <a:uLnTx/>
              <a:uFillTx/>
              <a:latin typeface="Lato Regular"/>
              <a:sym typeface="Lato Regular"/>
            </a:endParaRPr>
          </a:p>
        </p:txBody>
      </p:sp>
      <p:sp>
        <p:nvSpPr>
          <p:cNvPr id="390" name="Subtitle 2"/>
          <p:cNvSpPr txBox="1"/>
          <p:nvPr/>
        </p:nvSpPr>
        <p:spPr>
          <a:xfrm>
            <a:off x="522867" y="403952"/>
            <a:ext cx="2237013" cy="7264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000"/>
              </a:spcBef>
              <a:defRPr sz="4000">
                <a:solidFill>
                  <a:srgbClr val="FFFFFF"/>
                </a:solidFill>
                <a:latin typeface="Source Sans Pro Semibold"/>
                <a:ea typeface="Source Sans Pro Semibold"/>
                <a:cs typeface="Source Sans Pro Semibold"/>
                <a:sym typeface="Source Sans Pro Semibold"/>
              </a:defRPr>
            </a:lvl1pPr>
          </a:lstStyle>
          <a:p>
            <a:pPr marL="0" marR="0" lvl="0" indent="0" algn="l" defTabSz="914400" rtl="0" eaLnBrk="1" fontAlgn="auto" latinLnBrk="0" hangingPunct="0">
              <a:lnSpc>
                <a:spcPct val="100000"/>
              </a:lnSpc>
              <a:spcBef>
                <a:spcPts val="1000"/>
              </a:spcBef>
              <a:spcAft>
                <a:spcPts val="0"/>
              </a:spcAft>
              <a:buClrTx/>
              <a:buSzTx/>
              <a:buFontTx/>
              <a:buNone/>
              <a:tabLst/>
              <a:defRPr/>
            </a:pPr>
            <a:r>
              <a:rPr kumimoji="0" lang="en-US"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rPr>
              <a:t>H.E.A.R.D</a:t>
            </a:r>
            <a:endParaRPr kumimoji="0"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endParaRPr>
          </a:p>
        </p:txBody>
      </p:sp>
      <p:sp>
        <p:nvSpPr>
          <p:cNvPr id="391" name="Straight Connector 22"/>
          <p:cNvSpPr/>
          <p:nvPr/>
        </p:nvSpPr>
        <p:spPr>
          <a:xfrm>
            <a:off x="1521629" y="6185018"/>
            <a:ext cx="2476501" cy="1"/>
          </a:xfrm>
          <a:prstGeom prst="line">
            <a:avLst/>
          </a:prstGeom>
          <a:ln w="57150">
            <a:solidFill>
              <a:srgbClr val="D53E76"/>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pic>
        <p:nvPicPr>
          <p:cNvPr id="392" name="Picture Placeholder 1"/>
          <p:cNvPicPr>
            <a:picLocks noGrp="1" noChangeAspect="1"/>
          </p:cNvPicPr>
          <p:nvPr>
            <p:ph type="pic" idx="13"/>
          </p:nvPr>
        </p:nvPicPr>
        <p:blipFill>
          <a:blip r:embed="rId2">
            <a:extLst>
              <a:ext uri="{28A0092B-C50C-407E-A947-70E740481C1C}">
                <a14:useLocalDpi xmlns:a14="http://schemas.microsoft.com/office/drawing/2010/main" val="0"/>
              </a:ext>
            </a:extLst>
          </a:blip>
          <a:srcRect/>
          <a:stretch/>
        </p:blipFill>
        <p:spPr>
          <a:xfrm>
            <a:off x="6386286" y="892629"/>
            <a:ext cx="2425701" cy="3022601"/>
          </a:xfrm>
          <a:prstGeom prst="rect">
            <a:avLst/>
          </a:prstGeom>
        </p:spPr>
      </p:pic>
      <p:pic>
        <p:nvPicPr>
          <p:cNvPr id="393" name="Picture Placeholder 2"/>
          <p:cNvPicPr>
            <a:picLocks noGrp="1" noChangeAspect="1"/>
          </p:cNvPicPr>
          <p:nvPr>
            <p:ph type="pic" idx="14"/>
          </p:nvPr>
        </p:nvPicPr>
        <p:blipFill>
          <a:blip r:embed="rId3">
            <a:extLst>
              <a:ext uri="{28A0092B-C50C-407E-A947-70E740481C1C}">
                <a14:useLocalDpi xmlns:a14="http://schemas.microsoft.com/office/drawing/2010/main" val="0"/>
              </a:ext>
            </a:extLst>
          </a:blip>
          <a:srcRect/>
          <a:stretch/>
        </p:blipFill>
        <p:spPr>
          <a:xfrm>
            <a:off x="8984343" y="907142"/>
            <a:ext cx="2346324" cy="1808843"/>
          </a:xfrm>
          <a:prstGeom prst="rect">
            <a:avLst/>
          </a:prstGeom>
        </p:spPr>
      </p:pic>
      <p:pic>
        <p:nvPicPr>
          <p:cNvPr id="394" name="Picture Placeholder 3"/>
          <p:cNvPicPr>
            <a:picLocks noGrp="1" noChangeAspect="1"/>
          </p:cNvPicPr>
          <p:nvPr>
            <p:ph type="pic" idx="16"/>
          </p:nvPr>
        </p:nvPicPr>
        <p:blipFill>
          <a:blip r:embed="rId4">
            <a:extLst>
              <a:ext uri="{28A0092B-C50C-407E-A947-70E740481C1C}">
                <a14:useLocalDpi xmlns:a14="http://schemas.microsoft.com/office/drawing/2010/main" val="0"/>
              </a:ext>
            </a:extLst>
          </a:blip>
          <a:srcRect/>
          <a:stretch/>
        </p:blipFill>
        <p:spPr>
          <a:xfrm>
            <a:off x="8984342" y="2855685"/>
            <a:ext cx="2346325" cy="3022601"/>
          </a:xfrm>
          <a:prstGeom prst="rect">
            <a:avLst/>
          </a:prstGeom>
        </p:spPr>
      </p:pic>
      <p:pic>
        <p:nvPicPr>
          <p:cNvPr id="395" name="Picture Placeholder 4"/>
          <p:cNvPicPr>
            <a:picLocks noGrp="1" noChangeAspect="1"/>
          </p:cNvPicPr>
          <p:nvPr>
            <p:ph type="pic" idx="15"/>
          </p:nvPr>
        </p:nvPicPr>
        <p:blipFill>
          <a:blip r:embed="rId5">
            <a:extLst>
              <a:ext uri="{28A0092B-C50C-407E-A947-70E740481C1C}">
                <a14:useLocalDpi xmlns:a14="http://schemas.microsoft.com/office/drawing/2010/main" val="0"/>
              </a:ext>
            </a:extLst>
          </a:blip>
          <a:srcRect/>
          <a:stretch/>
        </p:blipFill>
        <p:spPr>
          <a:xfrm>
            <a:off x="6386285" y="4056743"/>
            <a:ext cx="2425701" cy="1821544"/>
          </a:xfrm>
          <a:prstGeom prst="rect">
            <a:avLst/>
          </a:prstGeom>
        </p:spPr>
      </p:pic>
    </p:spTree>
    <p:extLst>
      <p:ext uri="{BB962C8B-B14F-4D97-AF65-F5344CB8AC3E}">
        <p14:creationId xmlns:p14="http://schemas.microsoft.com/office/powerpoint/2010/main" val="169436087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C305F"/>
        </a:solidFill>
        <a:effectLst/>
      </p:bgPr>
    </p:bg>
    <p:spTree>
      <p:nvGrpSpPr>
        <p:cNvPr id="1" name=""/>
        <p:cNvGrpSpPr/>
        <p:nvPr/>
      </p:nvGrpSpPr>
      <p:grpSpPr>
        <a:xfrm>
          <a:off x="0" y="0"/>
          <a:ext cx="0" cy="0"/>
          <a:chOff x="0" y="0"/>
          <a:chExt cx="0" cy="0"/>
        </a:xfrm>
      </p:grpSpPr>
      <p:sp>
        <p:nvSpPr>
          <p:cNvPr id="385" name="Rectangle 18"/>
          <p:cNvSpPr/>
          <p:nvPr/>
        </p:nvSpPr>
        <p:spPr>
          <a:xfrm>
            <a:off x="8955314" y="892629"/>
            <a:ext cx="2425701" cy="1823356"/>
          </a:xfrm>
          <a:prstGeom prst="rect">
            <a:avLst/>
          </a:prstGeom>
          <a:ln w="57150">
            <a:solidFill>
              <a:srgbClr val="FFFFFF"/>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86" name="Rectangle 16"/>
          <p:cNvSpPr/>
          <p:nvPr/>
        </p:nvSpPr>
        <p:spPr>
          <a:xfrm>
            <a:off x="6386286" y="894442"/>
            <a:ext cx="2425701" cy="3024416"/>
          </a:xfrm>
          <a:prstGeom prst="rect">
            <a:avLst/>
          </a:prstGeom>
          <a:ln w="57150">
            <a:solidFill>
              <a:srgbClr val="FFFFFF"/>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87" name="Rectangle 17"/>
          <p:cNvSpPr/>
          <p:nvPr/>
        </p:nvSpPr>
        <p:spPr>
          <a:xfrm>
            <a:off x="6386286" y="4054928"/>
            <a:ext cx="2425701" cy="1823357"/>
          </a:xfrm>
          <a:prstGeom prst="rect">
            <a:avLst/>
          </a:prstGeom>
          <a:ln w="57150">
            <a:solidFill>
              <a:srgbClr val="FFFFFF"/>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88" name="Rectangle 19"/>
          <p:cNvSpPr/>
          <p:nvPr/>
        </p:nvSpPr>
        <p:spPr>
          <a:xfrm>
            <a:off x="8955314" y="2853870"/>
            <a:ext cx="2425701" cy="3024415"/>
          </a:xfrm>
          <a:prstGeom prst="rect">
            <a:avLst/>
          </a:prstGeom>
          <a:ln w="57150">
            <a:solidFill>
              <a:srgbClr val="FFFFFF"/>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89" name="Rectangle 20"/>
          <p:cNvSpPr txBox="1"/>
          <p:nvPr/>
        </p:nvSpPr>
        <p:spPr>
          <a:xfrm>
            <a:off x="372702" y="1130393"/>
            <a:ext cx="5673966" cy="457650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pPr marL="0" marR="0" lvl="0" indent="0" algn="l" defTabSz="914400" rtl="0" eaLnBrk="1" fontAlgn="auto" latinLnBrk="0" hangingPunct="0">
              <a:lnSpc>
                <a:spcPct val="150000"/>
              </a:lnSpc>
              <a:spcBef>
                <a:spcPts val="0"/>
              </a:spcBef>
              <a:spcAft>
                <a:spcPts val="0"/>
              </a:spcAft>
              <a:buClrTx/>
              <a:buSzTx/>
              <a:buFontTx/>
              <a:buNone/>
              <a:tabLst/>
              <a:defRPr/>
            </a:pPr>
            <a:r>
              <a:rPr lang="en-US" sz="1400" kern="0" dirty="0"/>
              <a:t>Let’s use the H.E.A.R.D. method!</a:t>
            </a:r>
          </a:p>
          <a:p>
            <a:pPr marL="0" marR="0" lvl="0" indent="0" algn="l" defTabSz="914400" rtl="0" eaLnBrk="1" fontAlgn="auto" latinLnBrk="0" hangingPunct="0">
              <a:lnSpc>
                <a:spcPct val="15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Lato Regular"/>
              <a:sym typeface="Lato Regular"/>
            </a:endParaRPr>
          </a:p>
          <a:p>
            <a:pPr marL="0" marR="0" lvl="0" indent="0" algn="l" defTabSz="914400" rtl="0" eaLnBrk="1" fontAlgn="auto" latinLnBrk="0" hangingPunct="0">
              <a:lnSpc>
                <a:spcPct val="150000"/>
              </a:lnSpc>
              <a:spcBef>
                <a:spcPts val="0"/>
              </a:spcBef>
              <a:spcAft>
                <a:spcPts val="0"/>
              </a:spcAft>
              <a:buClrTx/>
              <a:buSzTx/>
              <a:buFontTx/>
              <a:buNone/>
              <a:tabLst/>
              <a:defRPr/>
            </a:pPr>
            <a:r>
              <a:rPr lang="en-US" sz="1400" kern="0" dirty="0"/>
              <a:t>Scenario 1: Client purchased a brand new smartphone and he is very upset because he ran over the phone with a truck and the warranty doesn’t cover it. 1 person has to be the extremely upset client and the other person has to be the agent using the method.</a:t>
            </a:r>
          </a:p>
          <a:p>
            <a:pPr marL="0" marR="0" lvl="0" indent="0" algn="l" defTabSz="914400" rtl="0" eaLnBrk="1" fontAlgn="auto" latinLnBrk="0" hangingPunct="0">
              <a:lnSpc>
                <a:spcPct val="15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Lato Regular"/>
              <a:sym typeface="Lato Regular"/>
            </a:endParaRPr>
          </a:p>
          <a:p>
            <a:pPr marL="0" marR="0" lvl="0" indent="0" algn="l" defTabSz="914400" rtl="0" eaLnBrk="1" fontAlgn="auto" latinLnBrk="0" hangingPunct="0">
              <a:lnSpc>
                <a:spcPct val="150000"/>
              </a:lnSpc>
              <a:spcBef>
                <a:spcPts val="0"/>
              </a:spcBef>
              <a:spcAft>
                <a:spcPts val="0"/>
              </a:spcAft>
              <a:buClrTx/>
              <a:buSzTx/>
              <a:buFontTx/>
              <a:buNone/>
              <a:tabLst/>
              <a:defRPr/>
            </a:pPr>
            <a:r>
              <a:rPr lang="en-US" sz="1400" kern="0" dirty="0"/>
              <a:t>Scenario 2:  You are the restaurant owner and someone parked their car underneath a palm tree, the building has a sign saying that you aren’t responsible for any damage of the car, and the majority of insurance companies don’t cover accidents caused by nature, etc. the tree fell on top of the vehicle and smashed it. Client is very upset.</a:t>
            </a:r>
          </a:p>
          <a:p>
            <a:pPr marL="0" marR="0" lvl="0" indent="0" algn="l" defTabSz="914400" rtl="0" eaLnBrk="1" fontAlgn="auto" latinLnBrk="0" hangingPunct="0">
              <a:lnSpc>
                <a:spcPct val="15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Lato Regular"/>
              <a:sym typeface="Lato Regular"/>
            </a:endParaRPr>
          </a:p>
          <a:p>
            <a:pPr marL="0" marR="0" lvl="0" indent="0" algn="l" defTabSz="914400" rtl="0" eaLnBrk="1" fontAlgn="auto" latinLnBrk="0" hangingPunct="0">
              <a:lnSpc>
                <a:spcPct val="150000"/>
              </a:lnSpc>
              <a:spcBef>
                <a:spcPts val="0"/>
              </a:spcBef>
              <a:spcAft>
                <a:spcPts val="0"/>
              </a:spcAft>
              <a:buClrTx/>
              <a:buSzTx/>
              <a:buFontTx/>
              <a:buNone/>
              <a:tabLst/>
              <a:defRPr/>
            </a:pPr>
            <a:r>
              <a:rPr lang="en-US" sz="1400" kern="0" dirty="0"/>
              <a:t>Scenario 3: create your own!</a:t>
            </a:r>
            <a:endParaRPr kumimoji="0" sz="1400" b="0" i="0" u="none" strike="noStrike" kern="0" cap="none" spc="0" normalizeH="0" baseline="0" noProof="0" dirty="0">
              <a:ln>
                <a:noFill/>
              </a:ln>
              <a:solidFill>
                <a:srgbClr val="FFFFFF"/>
              </a:solidFill>
              <a:effectLst/>
              <a:uLnTx/>
              <a:uFillTx/>
              <a:latin typeface="Lato Regular"/>
              <a:sym typeface="Lato Regular"/>
            </a:endParaRPr>
          </a:p>
        </p:txBody>
      </p:sp>
      <p:sp>
        <p:nvSpPr>
          <p:cNvPr id="390" name="Subtitle 2"/>
          <p:cNvSpPr txBox="1"/>
          <p:nvPr/>
        </p:nvSpPr>
        <p:spPr>
          <a:xfrm>
            <a:off x="522867" y="403952"/>
            <a:ext cx="2237013" cy="7264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spcBef>
                <a:spcPts val="1000"/>
              </a:spcBef>
              <a:defRPr sz="4000">
                <a:solidFill>
                  <a:srgbClr val="FFFFFF"/>
                </a:solidFill>
                <a:latin typeface="Source Sans Pro Semibold"/>
                <a:ea typeface="Source Sans Pro Semibold"/>
                <a:cs typeface="Source Sans Pro Semibold"/>
                <a:sym typeface="Source Sans Pro Semibold"/>
              </a:defRPr>
            </a:lvl1pPr>
          </a:lstStyle>
          <a:p>
            <a:pPr marL="0" marR="0" lvl="0" indent="0" algn="l" defTabSz="914400" rtl="0" eaLnBrk="1" fontAlgn="auto" latinLnBrk="0" hangingPunct="0">
              <a:lnSpc>
                <a:spcPct val="100000"/>
              </a:lnSpc>
              <a:spcBef>
                <a:spcPts val="1000"/>
              </a:spcBef>
              <a:spcAft>
                <a:spcPts val="0"/>
              </a:spcAft>
              <a:buClrTx/>
              <a:buSzTx/>
              <a:buFontTx/>
              <a:buNone/>
              <a:tabLst/>
              <a:defRPr/>
            </a:pPr>
            <a:r>
              <a:rPr kumimoji="0" lang="en-US"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rPr>
              <a:t>Activity</a:t>
            </a:r>
            <a:endParaRPr kumimoji="0"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endParaRPr>
          </a:p>
        </p:txBody>
      </p:sp>
      <p:sp>
        <p:nvSpPr>
          <p:cNvPr id="391" name="Straight Connector 22"/>
          <p:cNvSpPr/>
          <p:nvPr/>
        </p:nvSpPr>
        <p:spPr>
          <a:xfrm>
            <a:off x="1521629" y="6185018"/>
            <a:ext cx="2476501" cy="1"/>
          </a:xfrm>
          <a:prstGeom prst="line">
            <a:avLst/>
          </a:prstGeom>
          <a:ln w="57150">
            <a:solidFill>
              <a:srgbClr val="D53E76"/>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pic>
        <p:nvPicPr>
          <p:cNvPr id="392" name="Picture Placeholder 1" descr="Picture Placeholder 1"/>
          <p:cNvPicPr>
            <a:picLocks noGrp="1" noChangeAspect="1"/>
          </p:cNvPicPr>
          <p:nvPr>
            <p:ph type="pic" idx="13"/>
          </p:nvPr>
        </p:nvPicPr>
        <p:blipFill>
          <a:blip r:embed="rId2"/>
          <a:srcRect/>
          <a:stretch>
            <a:fillRect/>
          </a:stretch>
        </p:blipFill>
        <p:spPr>
          <a:prstGeom prst="rect">
            <a:avLst/>
          </a:prstGeom>
        </p:spPr>
      </p:pic>
      <p:pic>
        <p:nvPicPr>
          <p:cNvPr id="393" name="Picture Placeholder 2" descr="Picture Placeholder 2"/>
          <p:cNvPicPr>
            <a:picLocks noGrp="1" noChangeAspect="1"/>
          </p:cNvPicPr>
          <p:nvPr>
            <p:ph type="pic" idx="14"/>
          </p:nvPr>
        </p:nvPicPr>
        <p:blipFill>
          <a:blip r:embed="rId2"/>
          <a:srcRect/>
          <a:stretch>
            <a:fillRect/>
          </a:stretch>
        </p:blipFill>
        <p:spPr>
          <a:prstGeom prst="rect">
            <a:avLst/>
          </a:prstGeom>
        </p:spPr>
      </p:pic>
      <p:pic>
        <p:nvPicPr>
          <p:cNvPr id="394" name="Picture Placeholder 3" descr="Picture Placeholder 3"/>
          <p:cNvPicPr>
            <a:picLocks noGrp="1" noChangeAspect="1"/>
          </p:cNvPicPr>
          <p:nvPr>
            <p:ph type="pic" idx="16"/>
          </p:nvPr>
        </p:nvPicPr>
        <p:blipFill>
          <a:blip r:embed="rId2"/>
          <a:srcRect/>
          <a:stretch>
            <a:fillRect/>
          </a:stretch>
        </p:blipFill>
        <p:spPr>
          <a:prstGeom prst="rect">
            <a:avLst/>
          </a:prstGeom>
        </p:spPr>
      </p:pic>
      <p:pic>
        <p:nvPicPr>
          <p:cNvPr id="395" name="Picture Placeholder 4" descr="Picture Placeholder 4"/>
          <p:cNvPicPr>
            <a:picLocks noGrp="1" noChangeAspect="1"/>
          </p:cNvPicPr>
          <p:nvPr>
            <p:ph type="pic" idx="15"/>
          </p:nvPr>
        </p:nvPicPr>
        <p:blipFill>
          <a:blip r:embed="rId2"/>
          <a:srcRect/>
          <a:stretch>
            <a:fillRect/>
          </a:stretch>
        </p:blipFill>
        <p:spPr>
          <a:prstGeom prst="rect">
            <a:avLst/>
          </a:prstGeom>
        </p:spPr>
      </p:pic>
      <p:pic>
        <p:nvPicPr>
          <p:cNvPr id="13" name="Picture Placeholder 1">
            <a:extLst>
              <a:ext uri="{FF2B5EF4-FFF2-40B4-BE49-F238E27FC236}">
                <a16:creationId xmlns:a16="http://schemas.microsoft.com/office/drawing/2014/main" id="{35D1C98C-B781-4A5E-B6AF-0AD6F1110AE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86286" y="892629"/>
            <a:ext cx="2425701" cy="3022601"/>
          </a:xfrm>
          <a:prstGeom prst="rect">
            <a:avLst/>
          </a:prstGeom>
          <a:ln w="12700">
            <a:miter lim="400000"/>
          </a:ln>
          <a:extLst>
            <a:ext uri="{C572A759-6A51-4108-AA02-DFA0A04FC94B}">
              <ma14:wrappingTextBoxFlag xmlns:ma14="http://schemas.microsoft.com/office/mac/drawingml/2011/main" xmlns="" val="1"/>
            </a:ext>
          </a:extLst>
        </p:spPr>
      </p:pic>
      <p:pic>
        <p:nvPicPr>
          <p:cNvPr id="14" name="Picture Placeholder 2">
            <a:extLst>
              <a:ext uri="{FF2B5EF4-FFF2-40B4-BE49-F238E27FC236}">
                <a16:creationId xmlns:a16="http://schemas.microsoft.com/office/drawing/2014/main" id="{27B96A41-86D1-4136-B962-16FF066965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84343" y="907142"/>
            <a:ext cx="2346324" cy="1808843"/>
          </a:xfrm>
          <a:prstGeom prst="rect">
            <a:avLst/>
          </a:prstGeom>
          <a:ln w="12700">
            <a:miter lim="400000"/>
          </a:ln>
          <a:extLst>
            <a:ext uri="{C572A759-6A51-4108-AA02-DFA0A04FC94B}">
              <ma14:wrappingTextBoxFlag xmlns:ma14="http://schemas.microsoft.com/office/mac/drawingml/2011/main" xmlns="" val="1"/>
            </a:ext>
          </a:extLst>
        </p:spPr>
      </p:pic>
      <p:pic>
        <p:nvPicPr>
          <p:cNvPr id="15" name="Picture Placeholder 3">
            <a:extLst>
              <a:ext uri="{FF2B5EF4-FFF2-40B4-BE49-F238E27FC236}">
                <a16:creationId xmlns:a16="http://schemas.microsoft.com/office/drawing/2014/main" id="{08DA7427-6115-4993-8B3A-A7D38671C04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984342" y="2855685"/>
            <a:ext cx="2346325" cy="3022601"/>
          </a:xfrm>
          <a:prstGeom prst="rect">
            <a:avLst/>
          </a:prstGeom>
          <a:ln w="12700">
            <a:miter lim="400000"/>
          </a:ln>
          <a:extLst>
            <a:ext uri="{C572A759-6A51-4108-AA02-DFA0A04FC94B}">
              <ma14:wrappingTextBoxFlag xmlns:ma14="http://schemas.microsoft.com/office/mac/drawingml/2011/main" xmlns="" val="1"/>
            </a:ext>
          </a:extLst>
        </p:spPr>
      </p:pic>
      <p:pic>
        <p:nvPicPr>
          <p:cNvPr id="16" name="Picture Placeholder 4">
            <a:extLst>
              <a:ext uri="{FF2B5EF4-FFF2-40B4-BE49-F238E27FC236}">
                <a16:creationId xmlns:a16="http://schemas.microsoft.com/office/drawing/2014/main" id="{373EE944-8E20-4382-AB34-F70CD461431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386285" y="4056743"/>
            <a:ext cx="2425701" cy="1821544"/>
          </a:xfrm>
          <a:prstGeom prst="rect">
            <a:avLst/>
          </a:prstGeom>
          <a:ln w="12700">
            <a:miter lim="400000"/>
          </a:ln>
          <a:extLst>
            <a:ext uri="{C572A759-6A51-4108-AA02-DFA0A04FC94B}">
              <ma14:wrappingTextBoxFlag xmlns:ma14="http://schemas.microsoft.com/office/mac/drawingml/2011/main" xmlns="" val="1"/>
            </a:ext>
          </a:extLst>
        </p:spPr>
      </p:pic>
    </p:spTree>
    <p:extLst>
      <p:ext uri="{BB962C8B-B14F-4D97-AF65-F5344CB8AC3E}">
        <p14:creationId xmlns:p14="http://schemas.microsoft.com/office/powerpoint/2010/main" val="380115195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125C">
            <a:alpha val="92000"/>
          </a:srgbClr>
        </a:solidFill>
        <a:effectLst/>
      </p:bgPr>
    </p:bg>
    <p:spTree>
      <p:nvGrpSpPr>
        <p:cNvPr id="1" name=""/>
        <p:cNvGrpSpPr/>
        <p:nvPr/>
      </p:nvGrpSpPr>
      <p:grpSpPr>
        <a:xfrm>
          <a:off x="0" y="0"/>
          <a:ext cx="0" cy="0"/>
          <a:chOff x="0" y="0"/>
          <a:chExt cx="0" cy="0"/>
        </a:xfrm>
      </p:grpSpPr>
      <p:sp>
        <p:nvSpPr>
          <p:cNvPr id="430" name="Rectangle 5"/>
          <p:cNvSpPr/>
          <p:nvPr/>
        </p:nvSpPr>
        <p:spPr>
          <a:xfrm>
            <a:off x="9790792" y="4042752"/>
            <a:ext cx="1204687" cy="1986258"/>
          </a:xfrm>
          <a:prstGeom prst="rect">
            <a:avLst/>
          </a:prstGeom>
          <a:solidFill>
            <a:srgbClr val="DF3162"/>
          </a:solidFill>
          <a:ln w="12700">
            <a:miter lim="400000"/>
          </a:ln>
        </p:spPr>
        <p:txBody>
          <a:bodyPr lIns="45719" rIns="45719" anchor="ctr"/>
          <a:lstStyle/>
          <a:p>
            <a:pPr algn="ctr">
              <a:defRPr>
                <a:solidFill>
                  <a:srgbClr val="FFFFFF"/>
                </a:solidFill>
              </a:defRPr>
            </a:pPr>
            <a:endParaRPr/>
          </a:p>
        </p:txBody>
      </p:sp>
      <p:sp>
        <p:nvSpPr>
          <p:cNvPr id="428" name="Rectangle 3"/>
          <p:cNvSpPr txBox="1"/>
          <p:nvPr/>
        </p:nvSpPr>
        <p:spPr>
          <a:xfrm>
            <a:off x="6096000" y="1664647"/>
            <a:ext cx="4499429" cy="4109138"/>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just">
              <a:lnSpc>
                <a:spcPct val="150000"/>
              </a:lnSpc>
              <a:defRPr sz="900">
                <a:solidFill>
                  <a:srgbClr val="FFFFFF"/>
                </a:solidFill>
                <a:latin typeface="Lato Regular"/>
                <a:ea typeface="Lato Regular"/>
                <a:cs typeface="Lato Regular"/>
                <a:sym typeface="Lato Regular"/>
              </a:defRPr>
            </a:lvl1pPr>
          </a:lstStyle>
          <a:p>
            <a:r>
              <a:rPr lang="en-US" sz="1600" dirty="0"/>
              <a:t>If you attended a party where the host snarled at you, reluctantly offered you a drink, looked past you to greet someone deemed more important and basically couldn't wait until you left -- chances are you would leave, slamming the door behind you.</a:t>
            </a:r>
          </a:p>
          <a:p>
            <a:endParaRPr lang="en-US" sz="1600" dirty="0"/>
          </a:p>
          <a:p>
            <a:r>
              <a:rPr lang="en-US" sz="1600" dirty="0"/>
              <a:t>Unfortunately, that's the experience many of us receive today. We're not treated as a valued customer -- a guest -- to be respected, we're a nuisance to be endured. </a:t>
            </a:r>
          </a:p>
        </p:txBody>
      </p:sp>
      <p:sp>
        <p:nvSpPr>
          <p:cNvPr id="429" name="Subtitle 2"/>
          <p:cNvSpPr txBox="1"/>
          <p:nvPr/>
        </p:nvSpPr>
        <p:spPr>
          <a:xfrm>
            <a:off x="6096000" y="856984"/>
            <a:ext cx="4255300" cy="769441"/>
          </a:xfrm>
          <a:prstGeom prst="rect">
            <a:avLst/>
          </a:prstGeom>
          <a:noFill/>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r>
              <a:rPr lang="en-US" dirty="0"/>
              <a:t>Making friends</a:t>
            </a:r>
            <a:endParaRPr dirty="0"/>
          </a:p>
        </p:txBody>
      </p:sp>
      <p:pic>
        <p:nvPicPr>
          <p:cNvPr id="431" name="Picture Placeholder 1"/>
          <p:cNvPicPr>
            <a:picLocks noGrp="1" noChangeAspect="1"/>
          </p:cNvPicPr>
          <p:nvPr>
            <p:ph type="pic" idx="13"/>
          </p:nvPr>
        </p:nvPicPr>
        <p:blipFill>
          <a:blip r:embed="rId2">
            <a:extLst>
              <a:ext uri="{28A0092B-C50C-407E-A947-70E740481C1C}">
                <a14:useLocalDpi xmlns:a14="http://schemas.microsoft.com/office/drawing/2010/main" val="0"/>
              </a:ext>
            </a:extLst>
          </a:blip>
          <a:srcRect/>
          <a:stretch/>
        </p:blipFill>
        <p:spPr>
          <a:xfrm>
            <a:off x="552450" y="0"/>
            <a:ext cx="5143500" cy="6858000"/>
          </a:xfrm>
          <a:prstGeom prst="rect">
            <a:avLst/>
          </a:prstGeom>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C119956B-85DA-4A50-8F6C-FC0AD6724B5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4286" b="14286"/>
          <a:stretch>
            <a:fillRect/>
          </a:stretch>
        </p:blipFill>
        <p:spPr/>
      </p:pic>
      <p:sp>
        <p:nvSpPr>
          <p:cNvPr id="3" name="Rectangle 2">
            <a:extLst>
              <a:ext uri="{FF2B5EF4-FFF2-40B4-BE49-F238E27FC236}">
                <a16:creationId xmlns:a16="http://schemas.microsoft.com/office/drawing/2014/main" id="{9B243C8A-EBC9-4586-BD00-7E74B4FE74E3}"/>
              </a:ext>
            </a:extLst>
          </p:cNvPr>
          <p:cNvSpPr/>
          <p:nvPr/>
        </p:nvSpPr>
        <p:spPr>
          <a:xfrm>
            <a:off x="-2463" y="0"/>
            <a:ext cx="12192000" cy="6858000"/>
          </a:xfrm>
          <a:prstGeom prst="rect">
            <a:avLst/>
          </a:prstGeom>
          <a:solidFill>
            <a:schemeClr val="tx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772FF07D-F775-4E99-AAE8-733C21C36CFD}"/>
              </a:ext>
            </a:extLst>
          </p:cNvPr>
          <p:cNvSpPr txBox="1"/>
          <p:nvPr/>
        </p:nvSpPr>
        <p:spPr>
          <a:xfrm>
            <a:off x="2505349" y="2161584"/>
            <a:ext cx="7176376" cy="2800767"/>
          </a:xfrm>
          <a:prstGeom prst="rect">
            <a:avLst/>
          </a:prstGeom>
          <a:noFill/>
        </p:spPr>
        <p:txBody>
          <a:bodyPr wrap="square" rtlCol="0">
            <a:spAutoFit/>
          </a:bodyPr>
          <a:lstStyle/>
          <a:p>
            <a:pPr algn="ctr" fontAlgn="base"/>
            <a:r>
              <a:rPr lang="en-US" sz="4400" b="1" dirty="0">
                <a:solidFill>
                  <a:schemeClr val="bg1"/>
                </a:solidFill>
                <a:latin typeface="Times New Roman" panose="02020603050405020304" pitchFamily="18" charset="0"/>
                <a:cs typeface="Times New Roman" panose="02020603050405020304" pitchFamily="18" charset="0"/>
              </a:rPr>
              <a:t>““Build a great experience, customers tell each other about that. Word of mouth is very powerful." </a:t>
            </a:r>
          </a:p>
        </p:txBody>
      </p:sp>
      <p:sp>
        <p:nvSpPr>
          <p:cNvPr id="5" name="TextBox 4">
            <a:extLst>
              <a:ext uri="{FF2B5EF4-FFF2-40B4-BE49-F238E27FC236}">
                <a16:creationId xmlns:a16="http://schemas.microsoft.com/office/drawing/2014/main" id="{70D81525-2F5D-4C9E-A5F4-29AC4D24F21A}"/>
              </a:ext>
            </a:extLst>
          </p:cNvPr>
          <p:cNvSpPr txBox="1"/>
          <p:nvPr/>
        </p:nvSpPr>
        <p:spPr>
          <a:xfrm>
            <a:off x="5423382" y="5395441"/>
            <a:ext cx="1345240" cy="258532"/>
          </a:xfrm>
          <a:prstGeom prst="rect">
            <a:avLst/>
          </a:prstGeom>
          <a:noFill/>
        </p:spPr>
        <p:txBody>
          <a:bodyPr wrap="none" rtlCol="0">
            <a:spAutoFit/>
          </a:bodyPr>
          <a:lstStyle/>
          <a:p>
            <a:pPr algn="ctr">
              <a:lnSpc>
                <a:spcPct val="90000"/>
              </a:lnSpc>
            </a:pPr>
            <a:r>
              <a:rPr lang="en-US" sz="1200" spc="300" dirty="0">
                <a:solidFill>
                  <a:srgbClr val="FFC6B2"/>
                </a:solidFill>
                <a:latin typeface="Source Sans Pro" panose="020B0503030403020204" pitchFamily="34" charset="0"/>
                <a:ea typeface="Montserrat" charset="0"/>
                <a:cs typeface="Montserrat" charset="0"/>
              </a:rPr>
              <a:t>JEFF BEZOS</a:t>
            </a:r>
          </a:p>
        </p:txBody>
      </p:sp>
      <p:sp>
        <p:nvSpPr>
          <p:cNvPr id="6" name="TextBox 5">
            <a:extLst>
              <a:ext uri="{FF2B5EF4-FFF2-40B4-BE49-F238E27FC236}">
                <a16:creationId xmlns:a16="http://schemas.microsoft.com/office/drawing/2014/main" id="{0B884EC6-86F5-4CA2-9529-B9873F4943A6}"/>
              </a:ext>
            </a:extLst>
          </p:cNvPr>
          <p:cNvSpPr txBox="1"/>
          <p:nvPr/>
        </p:nvSpPr>
        <p:spPr>
          <a:xfrm>
            <a:off x="5412102" y="5636636"/>
            <a:ext cx="1362874" cy="230832"/>
          </a:xfrm>
          <a:prstGeom prst="rect">
            <a:avLst/>
          </a:prstGeom>
          <a:noFill/>
        </p:spPr>
        <p:txBody>
          <a:bodyPr wrap="none" rtlCol="0">
            <a:spAutoFit/>
          </a:bodyPr>
          <a:lstStyle/>
          <a:p>
            <a:pPr algn="ctr">
              <a:lnSpc>
                <a:spcPct val="90000"/>
              </a:lnSpc>
            </a:pPr>
            <a:r>
              <a:rPr lang="en-US" sz="1000" spc="300" dirty="0">
                <a:solidFill>
                  <a:schemeClr val="bg1">
                    <a:alpha val="50000"/>
                  </a:schemeClr>
                </a:solidFill>
                <a:latin typeface="Source Sans Pro" panose="020B0503030403020204" pitchFamily="34" charset="0"/>
                <a:ea typeface="Montserrat" charset="0"/>
                <a:cs typeface="Montserrat" charset="0"/>
              </a:rPr>
              <a:t>CEO, AMAZON</a:t>
            </a:r>
          </a:p>
        </p:txBody>
      </p:sp>
    </p:spTree>
    <p:extLst>
      <p:ext uri="{BB962C8B-B14F-4D97-AF65-F5344CB8AC3E}">
        <p14:creationId xmlns:p14="http://schemas.microsoft.com/office/powerpoint/2010/main" val="33895307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25BFE638-4C89-43EB-A5D5-86D6EF7E93D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0798" r="20798"/>
          <a:stretch>
            <a:fillRect/>
          </a:stretch>
        </p:blipFill>
        <p:spPr/>
      </p:pic>
      <p:sp>
        <p:nvSpPr>
          <p:cNvPr id="4" name="Rectangle 3">
            <a:extLst>
              <a:ext uri="{FF2B5EF4-FFF2-40B4-BE49-F238E27FC236}">
                <a16:creationId xmlns:a16="http://schemas.microsoft.com/office/drawing/2014/main" id="{645FAB70-9E13-42F5-ADD8-D842A5AB25FB}"/>
              </a:ext>
            </a:extLst>
          </p:cNvPr>
          <p:cNvSpPr/>
          <p:nvPr/>
        </p:nvSpPr>
        <p:spPr bwMode="auto">
          <a:xfrm>
            <a:off x="1403499" y="1744221"/>
            <a:ext cx="3733473" cy="815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fontAlgn="auto" hangingPunct="1">
              <a:spcBef>
                <a:spcPts val="0"/>
              </a:spcBef>
              <a:spcAft>
                <a:spcPts val="0"/>
              </a:spcAft>
              <a:defRPr/>
            </a:pPr>
            <a:r>
              <a:rPr lang="en-US" sz="4000" b="1" spc="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Concierge, not an agent</a:t>
            </a:r>
            <a:endParaRPr lang="id-ID" sz="4000" b="1" spc="0"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22E7AF36-EFD7-48A2-B852-543A19C6EDF0}"/>
              </a:ext>
            </a:extLst>
          </p:cNvPr>
          <p:cNvSpPr/>
          <p:nvPr/>
        </p:nvSpPr>
        <p:spPr>
          <a:xfrm>
            <a:off x="5448300" y="1464991"/>
            <a:ext cx="6743700" cy="1783734"/>
          </a:xfrm>
          <a:prstGeom prst="rect">
            <a:avLst/>
          </a:prstGeom>
          <a:solidFill>
            <a:srgbClr val="FFC6B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D04A7A5-69B8-49CD-A888-734F05670D27}"/>
              </a:ext>
            </a:extLst>
          </p:cNvPr>
          <p:cNvSpPr txBox="1"/>
          <p:nvPr/>
        </p:nvSpPr>
        <p:spPr>
          <a:xfrm>
            <a:off x="344624" y="3368980"/>
            <a:ext cx="5485675" cy="2033762"/>
          </a:xfrm>
          <a:prstGeom prst="rect">
            <a:avLst/>
          </a:prstGeom>
          <a:noFill/>
        </p:spPr>
        <p:txBody>
          <a:bodyPr wrap="square" lIns="0" tIns="0" rIns="91440" bIns="0" rtlCol="0">
            <a:spAutoFit/>
          </a:bodyPr>
          <a:lstStyle/>
          <a:p>
            <a:pPr algn="just">
              <a:lnSpc>
                <a:spcPct val="150000"/>
              </a:lnSpc>
            </a:pPr>
            <a:r>
              <a:rPr lang="en-US" dirty="0">
                <a:solidFill>
                  <a:schemeClr val="tx1">
                    <a:alpha val="70000"/>
                  </a:schemeClr>
                </a:solidFill>
                <a:latin typeface="Source Sans Pro" panose="020B0503030403020204" pitchFamily="34" charset="0"/>
                <a:ea typeface="Roboto Light" charset="0"/>
                <a:cs typeface="Roboto Light" charset="0"/>
              </a:rPr>
              <a:t>Let’s not call them clients anymore, or even customers. We should start to refer to them as guests, because they are our guests and we are their host. Meaning we should be always happy to hear from them and we strive to make	their time with each of us a great experience.</a:t>
            </a:r>
          </a:p>
        </p:txBody>
      </p:sp>
    </p:spTree>
    <p:extLst>
      <p:ext uri="{BB962C8B-B14F-4D97-AF65-F5344CB8AC3E}">
        <p14:creationId xmlns:p14="http://schemas.microsoft.com/office/powerpoint/2010/main" val="28509401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C305F"/>
        </a:solidFill>
        <a:effectLst/>
      </p:bgPr>
    </p:bg>
    <p:spTree>
      <p:nvGrpSpPr>
        <p:cNvPr id="1" name=""/>
        <p:cNvGrpSpPr/>
        <p:nvPr/>
      </p:nvGrpSpPr>
      <p:grpSpPr>
        <a:xfrm>
          <a:off x="0" y="0"/>
          <a:ext cx="0" cy="0"/>
          <a:chOff x="0" y="0"/>
          <a:chExt cx="0" cy="0"/>
        </a:xfrm>
      </p:grpSpPr>
      <p:sp>
        <p:nvSpPr>
          <p:cNvPr id="413" name="Rectangle 6"/>
          <p:cNvSpPr/>
          <p:nvPr/>
        </p:nvSpPr>
        <p:spPr>
          <a:xfrm>
            <a:off x="348342" y="1"/>
            <a:ext cx="4034975" cy="6858001"/>
          </a:xfrm>
          <a:prstGeom prst="rect">
            <a:avLst/>
          </a:prstGeom>
          <a:solidFill>
            <a:srgbClr val="DF3162"/>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14" name="Rectangle 19"/>
          <p:cNvSpPr/>
          <p:nvPr/>
        </p:nvSpPr>
        <p:spPr>
          <a:xfrm>
            <a:off x="5357648" y="0"/>
            <a:ext cx="4780926" cy="6858001"/>
          </a:xfrm>
          <a:prstGeom prst="rect">
            <a:avLst/>
          </a:prstGeom>
          <a:solidFill>
            <a:srgbClr val="2A2C53"/>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15" name="Rectangle 7"/>
          <p:cNvSpPr txBox="1"/>
          <p:nvPr/>
        </p:nvSpPr>
        <p:spPr>
          <a:xfrm>
            <a:off x="6096000" y="279833"/>
            <a:ext cx="3323770" cy="4899675"/>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pPr marL="0" marR="0" lvl="0" indent="0" algn="ctr" defTabSz="914400" rtl="0" eaLnBrk="1" fontAlgn="auto" latinLnBrk="0" hangingPunct="0">
              <a:lnSpc>
                <a:spcPct val="15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Lato Regular"/>
                <a:sym typeface="Lato Regular"/>
              </a:rPr>
              <a:t>A great waiter knows when to refill your glass or bring the check, just as a great company anticipates what their guests need -- often before they know it themselves.</a:t>
            </a:r>
          </a:p>
          <a:p>
            <a:pPr marL="0" marR="0" lvl="0" indent="0" algn="ctr" defTabSz="914400" rtl="0" eaLnBrk="1" fontAlgn="auto" latinLnBrk="0" hangingPunct="0">
              <a:lnSpc>
                <a:spcPct val="15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Lato Regular"/>
                <a:sym typeface="Lato Regular"/>
              </a:rPr>
              <a:t>Treat everyone like a VIP. </a:t>
            </a:r>
            <a:r>
              <a:rPr kumimoji="0" lang="en-US" sz="1400" b="0" i="0" u="none" strike="noStrike" kern="0" cap="none" spc="0" normalizeH="0" baseline="0" noProof="0" dirty="0">
                <a:ln>
                  <a:noFill/>
                </a:ln>
                <a:solidFill>
                  <a:srgbClr val="FFFFFF"/>
                </a:solidFill>
                <a:effectLst/>
                <a:uLnTx/>
                <a:uFillTx/>
                <a:latin typeface="Lato Regular"/>
                <a:sym typeface="Lato Regular"/>
              </a:rPr>
              <a:t>“There's only one boss, the customer,” “He can fire everybody from the chairman on down simply by spending his money elsewhere.”</a:t>
            </a:r>
          </a:p>
          <a:p>
            <a:pPr marL="0" marR="0" lvl="0" indent="0" algn="ctr" defTabSz="914400" rtl="0" eaLnBrk="1" fontAlgn="auto" latinLnBrk="0" hangingPunct="0">
              <a:lnSpc>
                <a:spcPct val="15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Lato Regular"/>
                <a:sym typeface="Lato Regular"/>
              </a:rPr>
              <a:t>Show immediate action and solutions</a:t>
            </a:r>
            <a:r>
              <a:rPr kumimoji="0" lang="en-US" sz="1400" b="0" i="0" u="none" strike="noStrike" kern="0" cap="none" spc="0" normalizeH="0" baseline="0" noProof="0" dirty="0">
                <a:ln>
                  <a:noFill/>
                </a:ln>
                <a:solidFill>
                  <a:srgbClr val="FFFFFF"/>
                </a:solidFill>
                <a:effectLst/>
                <a:uLnTx/>
                <a:uFillTx/>
                <a:latin typeface="Lato Regular"/>
                <a:sym typeface="Lato Regular"/>
              </a:rPr>
              <a:t>, not blame. Sometimes things get messed up, but apologies, which matter, mean nothing if they aren't followed by action. Well done is better than well said.</a:t>
            </a:r>
          </a:p>
        </p:txBody>
      </p:sp>
      <p:sp>
        <p:nvSpPr>
          <p:cNvPr id="416" name="Subtitle 2"/>
          <p:cNvSpPr txBox="1"/>
          <p:nvPr/>
        </p:nvSpPr>
        <p:spPr>
          <a:xfrm>
            <a:off x="6086226" y="5199740"/>
            <a:ext cx="3323770" cy="144655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pPr marL="0" marR="0" lvl="0" indent="0" algn="ctr" defTabSz="914400" rtl="0" eaLnBrk="1" fontAlgn="auto" latinLnBrk="0" hangingPunct="0">
              <a:lnSpc>
                <a:spcPct val="100000"/>
              </a:lnSpc>
              <a:spcBef>
                <a:spcPts val="1000"/>
              </a:spcBef>
              <a:spcAft>
                <a:spcPts val="0"/>
              </a:spcAft>
              <a:buClrTx/>
              <a:buSzTx/>
              <a:buFontTx/>
              <a:buNone/>
              <a:tabLst/>
              <a:defRPr/>
            </a:pPr>
            <a:r>
              <a:rPr kumimoji="0" lang="en-US" sz="4400" b="0" i="0" u="none" strike="noStrike" kern="0" cap="none" spc="0" normalizeH="0" baseline="0" noProof="0" dirty="0">
                <a:ln>
                  <a:noFill/>
                </a:ln>
                <a:solidFill>
                  <a:srgbClr val="FFFFFF"/>
                </a:solidFill>
                <a:effectLst/>
                <a:uLnTx/>
                <a:uFillTx/>
                <a:latin typeface="Source Sans Pro Black"/>
                <a:ea typeface="Source Sans Pro Black"/>
                <a:sym typeface="Source Sans Pro Black"/>
              </a:rPr>
              <a:t>Anticipating Needs</a:t>
            </a:r>
            <a:endParaRPr kumimoji="0" sz="4400" b="0" i="0" u="none" strike="noStrike" kern="0" cap="none" spc="0" normalizeH="0" baseline="0" noProof="0" dirty="0">
              <a:ln>
                <a:noFill/>
              </a:ln>
              <a:solidFill>
                <a:srgbClr val="FFFFFF"/>
              </a:solidFill>
              <a:effectLst/>
              <a:uLnTx/>
              <a:uFillTx/>
              <a:latin typeface="Source Sans Pro Black"/>
              <a:ea typeface="Source Sans Pro Black"/>
              <a:sym typeface="Source Sans Pro Black"/>
            </a:endParaRPr>
          </a:p>
        </p:txBody>
      </p:sp>
      <p:pic>
        <p:nvPicPr>
          <p:cNvPr id="417" name="Picture Placeholder 1"/>
          <p:cNvPicPr>
            <a:picLocks noGrp="1" noChangeAspect="1"/>
          </p:cNvPicPr>
          <p:nvPr>
            <p:ph type="pic" idx="13"/>
          </p:nvPr>
        </p:nvPicPr>
        <p:blipFill>
          <a:blip r:embed="rId2">
            <a:extLst>
              <a:ext uri="{28A0092B-C50C-407E-A947-70E740481C1C}">
                <a14:useLocalDpi xmlns:a14="http://schemas.microsoft.com/office/drawing/2010/main" val="0"/>
              </a:ext>
            </a:extLst>
          </a:blip>
          <a:srcRect/>
          <a:stretch/>
        </p:blipFill>
        <p:spPr>
          <a:xfrm>
            <a:off x="595084" y="2002971"/>
            <a:ext cx="3556001" cy="2844800"/>
          </a:xfrm>
          <a:prstGeom prst="rect">
            <a:avLst/>
          </a:prstGeom>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EC20EFB-5872-4A32-A333-3C438E403109}"/>
              </a:ext>
            </a:extLst>
          </p:cNvPr>
          <p:cNvSpPr/>
          <p:nvPr/>
        </p:nvSpPr>
        <p:spPr>
          <a:xfrm>
            <a:off x="8354702" y="1"/>
            <a:ext cx="2612793" cy="3429001"/>
          </a:xfrm>
          <a:custGeom>
            <a:avLst/>
            <a:gdLst>
              <a:gd name="connsiteX0" fmla="*/ 0 w 2612793"/>
              <a:gd name="connsiteY0" fmla="*/ 0 h 3429001"/>
              <a:gd name="connsiteX1" fmla="*/ 602315 w 2612793"/>
              <a:gd name="connsiteY1" fmla="*/ 0 h 3429001"/>
              <a:gd name="connsiteX2" fmla="*/ 2612793 w 2612793"/>
              <a:gd name="connsiteY2" fmla="*/ 3156069 h 3429001"/>
              <a:gd name="connsiteX3" fmla="*/ 2184341 w 2612793"/>
              <a:gd name="connsiteY3" fmla="*/ 3429001 h 3429001"/>
            </a:gdLst>
            <a:ahLst/>
            <a:cxnLst>
              <a:cxn ang="0">
                <a:pos x="connsiteX0" y="connsiteY0"/>
              </a:cxn>
              <a:cxn ang="0">
                <a:pos x="connsiteX1" y="connsiteY1"/>
              </a:cxn>
              <a:cxn ang="0">
                <a:pos x="connsiteX2" y="connsiteY2"/>
              </a:cxn>
              <a:cxn ang="0">
                <a:pos x="connsiteX3" y="connsiteY3"/>
              </a:cxn>
            </a:cxnLst>
            <a:rect l="l" t="t" r="r" b="b"/>
            <a:pathLst>
              <a:path w="2612793" h="3429001">
                <a:moveTo>
                  <a:pt x="0" y="0"/>
                </a:moveTo>
                <a:lnTo>
                  <a:pt x="602315" y="0"/>
                </a:lnTo>
                <a:lnTo>
                  <a:pt x="2612793" y="3156069"/>
                </a:lnTo>
                <a:lnTo>
                  <a:pt x="2184341" y="3429001"/>
                </a:lnTo>
                <a:close/>
              </a:path>
            </a:pathLst>
          </a:custGeom>
          <a:solidFill>
            <a:srgbClr val="FFC6B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Rectangle 5">
            <a:extLst>
              <a:ext uri="{FF2B5EF4-FFF2-40B4-BE49-F238E27FC236}">
                <a16:creationId xmlns:a16="http://schemas.microsoft.com/office/drawing/2014/main" id="{02100526-BDAA-431C-99F3-44339A5318AC}"/>
              </a:ext>
            </a:extLst>
          </p:cNvPr>
          <p:cNvSpPr/>
          <p:nvPr/>
        </p:nvSpPr>
        <p:spPr>
          <a:xfrm>
            <a:off x="0" y="2003895"/>
            <a:ext cx="3048000" cy="508000"/>
          </a:xfrm>
          <a:prstGeom prst="rect">
            <a:avLst/>
          </a:prstGeom>
          <a:solidFill>
            <a:srgbClr val="FFC6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Placeholder 8">
            <a:extLst>
              <a:ext uri="{FF2B5EF4-FFF2-40B4-BE49-F238E27FC236}">
                <a16:creationId xmlns:a16="http://schemas.microsoft.com/office/drawing/2014/main" id="{03736F70-4108-4F60-B27B-27F4B1B3D70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413" b="413"/>
          <a:stretch>
            <a:fillRect/>
          </a:stretch>
        </p:blipFill>
        <p:spPr/>
      </p:pic>
      <p:sp>
        <p:nvSpPr>
          <p:cNvPr id="4" name="Title 7">
            <a:extLst>
              <a:ext uri="{FF2B5EF4-FFF2-40B4-BE49-F238E27FC236}">
                <a16:creationId xmlns:a16="http://schemas.microsoft.com/office/drawing/2014/main" id="{04087F88-0C7E-4A09-9166-6743086CBE08}"/>
              </a:ext>
            </a:extLst>
          </p:cNvPr>
          <p:cNvSpPr txBox="1">
            <a:spLocks/>
          </p:cNvSpPr>
          <p:nvPr/>
        </p:nvSpPr>
        <p:spPr>
          <a:xfrm>
            <a:off x="1425668" y="1721766"/>
            <a:ext cx="4467132" cy="10268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tx1">
                    <a:lumMod val="75000"/>
                    <a:lumOff val="25000"/>
                  </a:schemeClr>
                </a:solidFill>
                <a:latin typeface="Times New Roman" panose="02020603050405020304" pitchFamily="18" charset="0"/>
                <a:ea typeface="Roboto" panose="02000000000000000000" pitchFamily="2" charset="0"/>
                <a:cs typeface="Times New Roman" panose="02020603050405020304" pitchFamily="18" charset="0"/>
              </a:rPr>
              <a:t>Why the concierge approach?</a:t>
            </a:r>
          </a:p>
        </p:txBody>
      </p:sp>
      <p:sp>
        <p:nvSpPr>
          <p:cNvPr id="5" name="TextBox 4">
            <a:extLst>
              <a:ext uri="{FF2B5EF4-FFF2-40B4-BE49-F238E27FC236}">
                <a16:creationId xmlns:a16="http://schemas.microsoft.com/office/drawing/2014/main" id="{DA9D7BEB-2008-4EEC-931B-EAF04FDEE482}"/>
              </a:ext>
            </a:extLst>
          </p:cNvPr>
          <p:cNvSpPr txBox="1"/>
          <p:nvPr/>
        </p:nvSpPr>
        <p:spPr>
          <a:xfrm>
            <a:off x="304800" y="2783136"/>
            <a:ext cx="5704114" cy="2915798"/>
          </a:xfrm>
          <a:prstGeom prst="rect">
            <a:avLst/>
          </a:prstGeom>
          <a:noFill/>
        </p:spPr>
        <p:txBody>
          <a:bodyPr wrap="square" lIns="0" tIns="0" rIns="91440" bIns="0" rtlCol="0">
            <a:spAutoFit/>
          </a:bodyPr>
          <a:lstStyle/>
          <a:p>
            <a:pPr algn="just">
              <a:lnSpc>
                <a:spcPct val="150000"/>
              </a:lnSpc>
            </a:pPr>
            <a:r>
              <a:rPr lang="en-US" sz="1600" dirty="0">
                <a:solidFill>
                  <a:schemeClr val="tx1">
                    <a:alpha val="70000"/>
                  </a:schemeClr>
                </a:solidFill>
                <a:latin typeface="Source Sans Pro" panose="020B0503030403020204" pitchFamily="34" charset="0"/>
                <a:ea typeface="Roboto Light" charset="0"/>
                <a:cs typeface="Roboto Light" charset="0"/>
              </a:rPr>
              <a:t>The term has become synonymous with service excellence. Countless people have adopted the word. We have Concierge Towels, Concierge Carpets, and Concierge TVs. There are concierges at apartment buildings and department stores. We have personal concierge services and hospital concierges. A few years ago, the cover story of Worth magazine introduced concierge medicine—the latest trend in personalized service in the medical industry. </a:t>
            </a:r>
          </a:p>
        </p:txBody>
      </p:sp>
    </p:spTree>
    <p:extLst>
      <p:ext uri="{BB962C8B-B14F-4D97-AF65-F5344CB8AC3E}">
        <p14:creationId xmlns:p14="http://schemas.microsoft.com/office/powerpoint/2010/main" val="20791315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A2C53"/>
        </a:solidFill>
        <a:effectLst/>
      </p:bgPr>
    </p:bg>
    <p:spTree>
      <p:nvGrpSpPr>
        <p:cNvPr id="1" name=""/>
        <p:cNvGrpSpPr/>
        <p:nvPr/>
      </p:nvGrpSpPr>
      <p:grpSpPr>
        <a:xfrm>
          <a:off x="0" y="0"/>
          <a:ext cx="0" cy="0"/>
          <a:chOff x="0" y="0"/>
          <a:chExt cx="0" cy="0"/>
        </a:xfrm>
      </p:grpSpPr>
      <p:sp>
        <p:nvSpPr>
          <p:cNvPr id="439" name="Rectangle 4"/>
          <p:cNvSpPr/>
          <p:nvPr/>
        </p:nvSpPr>
        <p:spPr>
          <a:xfrm>
            <a:off x="0" y="914400"/>
            <a:ext cx="5219700" cy="1682874"/>
          </a:xfrm>
          <a:prstGeom prst="rect">
            <a:avLst/>
          </a:prstGeom>
          <a:solidFill>
            <a:srgbClr val="FFFFFF"/>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0" name="Rectangle 7"/>
          <p:cNvSpPr/>
          <p:nvPr/>
        </p:nvSpPr>
        <p:spPr>
          <a:xfrm>
            <a:off x="9596662" y="4181759"/>
            <a:ext cx="1204687" cy="1986258"/>
          </a:xfrm>
          <a:prstGeom prst="rect">
            <a:avLst/>
          </a:prstGeom>
          <a:solidFill>
            <a:srgbClr val="DF3162"/>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1" name="Rectangle 3"/>
          <p:cNvSpPr/>
          <p:nvPr/>
        </p:nvSpPr>
        <p:spPr>
          <a:xfrm>
            <a:off x="595084" y="551542"/>
            <a:ext cx="3556001" cy="5747657"/>
          </a:xfrm>
          <a:prstGeom prst="rect">
            <a:avLst/>
          </a:prstGeom>
          <a:solidFill>
            <a:srgbClr val="D53E76">
              <a:alpha val="66000"/>
            </a:srgbClr>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2" name="Rectangle 5"/>
          <p:cNvSpPr txBox="1"/>
          <p:nvPr/>
        </p:nvSpPr>
        <p:spPr>
          <a:xfrm>
            <a:off x="5410650" y="2237839"/>
            <a:ext cx="5219699" cy="3930178"/>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just">
              <a:lnSpc>
                <a:spcPct val="150000"/>
              </a:lnSpc>
              <a:defRPr sz="900">
                <a:solidFill>
                  <a:srgbClr val="FFFFFF"/>
                </a:solidFill>
                <a:latin typeface="Lato Regular"/>
                <a:ea typeface="Lato Regular"/>
                <a:cs typeface="Lato Regular"/>
                <a:sym typeface="Lato Regular"/>
              </a:defRPr>
            </a:lvl1pPr>
          </a:lstStyle>
          <a:p>
            <a:pPr marL="0" marR="0" lvl="0" indent="0" algn="just" defTabSz="914400" rtl="0" eaLnBrk="1" fontAlgn="auto" latinLnBrk="0" hangingPunct="0">
              <a:lnSpc>
                <a:spcPct val="15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Lato Regular"/>
                <a:sym typeface="Lato Regular"/>
              </a:rPr>
              <a:t>Attitude is everything, and a positive attitude goes a long way in providing excellent customer service. “The right attitude changes negative customer experiences into positive customer experiences, "Since most customer interactions are not face-to-face, your attitude should be reflected in your language and tone of voice. It’s easy to misinterpret the tone of written communication, and email or live chat can come across as cold. The brain uses multiple signals to interpret someone else’s emotional tone, including body language and facial expression, many of which are absent online. Don’t be afraid to use emojis to convey warmth and good humor, or pick up the phone if you find an email or chat conversation getting tense.</a:t>
            </a:r>
          </a:p>
        </p:txBody>
      </p:sp>
      <p:sp>
        <p:nvSpPr>
          <p:cNvPr id="443" name="Subtitle 2"/>
          <p:cNvSpPr txBox="1"/>
          <p:nvPr/>
        </p:nvSpPr>
        <p:spPr>
          <a:xfrm>
            <a:off x="5298163" y="914400"/>
            <a:ext cx="5674186" cy="132343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spcBef>
                <a:spcPts val="1000"/>
              </a:spcBef>
              <a:defRPr sz="4000">
                <a:solidFill>
                  <a:srgbClr val="FFFFFF"/>
                </a:solidFill>
                <a:latin typeface="Source Sans Pro Semibold"/>
                <a:ea typeface="Source Sans Pro Semibold"/>
                <a:cs typeface="Source Sans Pro Semibold"/>
                <a:sym typeface="Source Sans Pro Semibold"/>
              </a:defRPr>
            </a:lvl1pPr>
          </a:lstStyle>
          <a:p>
            <a:pPr marL="0" marR="0" lvl="0" indent="0" algn="l" defTabSz="914400" rtl="0" eaLnBrk="1" fontAlgn="auto" latinLnBrk="0" hangingPunct="0">
              <a:lnSpc>
                <a:spcPct val="100000"/>
              </a:lnSpc>
              <a:spcBef>
                <a:spcPts val="1000"/>
              </a:spcBef>
              <a:spcAft>
                <a:spcPts val="0"/>
              </a:spcAft>
              <a:buClrTx/>
              <a:buSzTx/>
              <a:buFontTx/>
              <a:buNone/>
              <a:tabLst/>
              <a:defRPr/>
            </a:pPr>
            <a:r>
              <a:rPr lang="en-US" kern="0" dirty="0"/>
              <a:t>Maintaining a Positive Attitude</a:t>
            </a:r>
            <a:endParaRPr kumimoji="0"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endParaRPr>
          </a:p>
        </p:txBody>
      </p:sp>
      <p:pic>
        <p:nvPicPr>
          <p:cNvPr id="444" name="Picture Placeholder 1"/>
          <p:cNvPicPr>
            <a:picLocks noGrp="1" noChangeAspect="1"/>
          </p:cNvPicPr>
          <p:nvPr>
            <p:ph type="pic" idx="13"/>
          </p:nvPr>
        </p:nvPicPr>
        <p:blipFill>
          <a:blip r:embed="rId2">
            <a:extLst>
              <a:ext uri="{28A0092B-C50C-407E-A947-70E740481C1C}">
                <a14:useLocalDpi xmlns:a14="http://schemas.microsoft.com/office/drawing/2010/main" val="0"/>
              </a:ext>
            </a:extLst>
          </a:blip>
          <a:srcRect/>
          <a:stretch/>
        </p:blipFill>
        <p:spPr>
          <a:xfrm>
            <a:off x="595084" y="1582057"/>
            <a:ext cx="3556001" cy="3621315"/>
          </a:xfrm>
          <a:prstGeom prst="rect">
            <a:avLst/>
          </a:prstGeom>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C305F"/>
        </a:solidFill>
        <a:effectLst/>
      </p:bgPr>
    </p:bg>
    <p:spTree>
      <p:nvGrpSpPr>
        <p:cNvPr id="1" name=""/>
        <p:cNvGrpSpPr/>
        <p:nvPr/>
      </p:nvGrpSpPr>
      <p:grpSpPr>
        <a:xfrm>
          <a:off x="0" y="0"/>
          <a:ext cx="0" cy="0"/>
          <a:chOff x="0" y="0"/>
          <a:chExt cx="0" cy="0"/>
        </a:xfrm>
      </p:grpSpPr>
      <p:sp>
        <p:nvSpPr>
          <p:cNvPr id="385" name="Rectangle 18"/>
          <p:cNvSpPr/>
          <p:nvPr/>
        </p:nvSpPr>
        <p:spPr>
          <a:xfrm>
            <a:off x="8955314" y="892629"/>
            <a:ext cx="2425701" cy="1823356"/>
          </a:xfrm>
          <a:prstGeom prst="rect">
            <a:avLst/>
          </a:prstGeom>
          <a:ln w="57150">
            <a:solidFill>
              <a:srgbClr val="FFFFFF"/>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86" name="Rectangle 16"/>
          <p:cNvSpPr/>
          <p:nvPr/>
        </p:nvSpPr>
        <p:spPr>
          <a:xfrm>
            <a:off x="6386286" y="894442"/>
            <a:ext cx="2425701" cy="3024416"/>
          </a:xfrm>
          <a:prstGeom prst="rect">
            <a:avLst/>
          </a:prstGeom>
          <a:ln w="57150">
            <a:solidFill>
              <a:srgbClr val="FFFFFF"/>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87" name="Rectangle 17"/>
          <p:cNvSpPr/>
          <p:nvPr/>
        </p:nvSpPr>
        <p:spPr>
          <a:xfrm>
            <a:off x="6386286" y="4054928"/>
            <a:ext cx="2425701" cy="1823357"/>
          </a:xfrm>
          <a:prstGeom prst="rect">
            <a:avLst/>
          </a:prstGeom>
          <a:ln w="57150">
            <a:solidFill>
              <a:srgbClr val="FFFFFF"/>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88" name="Rectangle 19"/>
          <p:cNvSpPr/>
          <p:nvPr/>
        </p:nvSpPr>
        <p:spPr>
          <a:xfrm>
            <a:off x="8955314" y="2853870"/>
            <a:ext cx="2425701" cy="3024415"/>
          </a:xfrm>
          <a:prstGeom prst="rect">
            <a:avLst/>
          </a:prstGeom>
          <a:ln w="57150">
            <a:solidFill>
              <a:srgbClr val="FFFFFF"/>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89" name="Rectangle 20"/>
          <p:cNvSpPr txBox="1"/>
          <p:nvPr/>
        </p:nvSpPr>
        <p:spPr>
          <a:xfrm>
            <a:off x="372702" y="1551308"/>
            <a:ext cx="5673966" cy="3283848"/>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pPr marL="0" marR="0" lvl="0" indent="0" algn="l" defTabSz="914400" rtl="0" eaLnBrk="1" fontAlgn="auto" latinLnBrk="0" hangingPunct="0">
              <a:lnSpc>
                <a:spcPct val="15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Lato Regular"/>
                <a:sym typeface="Lato Regular"/>
              </a:rPr>
              <a:t>Each participant go into your subgroups, and recreate the most difficult customer experience you had and how you resolved it. </a:t>
            </a:r>
          </a:p>
          <a:p>
            <a:pPr marL="0" marR="0" lvl="0" indent="0" algn="l" defTabSz="914400" rtl="0" eaLnBrk="1" fontAlgn="auto" latinLnBrk="0" hangingPunct="0">
              <a:lnSpc>
                <a:spcPct val="15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Lato Regular"/>
                <a:sym typeface="Lato Regular"/>
              </a:rPr>
              <a:t>It may not even be necessarily your own story, you can also tell us of something you witnessed.</a:t>
            </a:r>
          </a:p>
          <a:p>
            <a:pPr marL="0" marR="0" lvl="0" indent="0" algn="l" defTabSz="914400" rtl="0" eaLnBrk="1" fontAlgn="auto" latinLnBrk="0" hangingPunct="0">
              <a:lnSpc>
                <a:spcPct val="15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Lato Regular"/>
              <a:sym typeface="Lato Regular"/>
            </a:endParaRPr>
          </a:p>
          <a:p>
            <a:pPr marL="0" marR="0" lvl="0" indent="0" algn="l" defTabSz="914400" rtl="0" eaLnBrk="1" fontAlgn="auto" latinLnBrk="0" hangingPunct="0">
              <a:lnSpc>
                <a:spcPct val="15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Lato Regular"/>
                <a:sym typeface="Lato Regular"/>
              </a:rPr>
              <a:t> Let's be creative, the groups will decide the best story , pick a team leader to talk about the situation and how it was handled. </a:t>
            </a:r>
          </a:p>
          <a:p>
            <a:pPr marL="0" marR="0" lvl="0" indent="0" algn="l" defTabSz="914400" rtl="0" eaLnBrk="1" fontAlgn="auto" latinLnBrk="0" hangingPunct="0">
              <a:lnSpc>
                <a:spcPct val="150000"/>
              </a:lnSpc>
              <a:spcBef>
                <a:spcPts val="0"/>
              </a:spcBef>
              <a:spcAft>
                <a:spcPts val="0"/>
              </a:spcAft>
              <a:buClrTx/>
              <a:buSzTx/>
              <a:buFontTx/>
              <a:buNone/>
              <a:tabLst/>
              <a:defRPr/>
            </a:pPr>
            <a:endParaRPr lang="en-US" sz="1400" kern="0" dirty="0"/>
          </a:p>
          <a:p>
            <a:pPr marL="0" marR="0" lvl="0" indent="0" algn="l" defTabSz="914400" rtl="0" eaLnBrk="1" fontAlgn="auto" latinLnBrk="0" hangingPunct="0">
              <a:lnSpc>
                <a:spcPct val="15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Lato Regular"/>
                <a:sym typeface="Lato Regular"/>
              </a:rPr>
              <a:t>Then it's up to us to see what they did well with the situation and how we can improve in the future.</a:t>
            </a:r>
            <a:endParaRPr kumimoji="0" sz="1400" b="0" i="0" u="none" strike="noStrike" kern="0" cap="none" spc="0" normalizeH="0" baseline="0" noProof="0" dirty="0">
              <a:ln>
                <a:noFill/>
              </a:ln>
              <a:solidFill>
                <a:srgbClr val="FFFFFF"/>
              </a:solidFill>
              <a:effectLst/>
              <a:uLnTx/>
              <a:uFillTx/>
              <a:latin typeface="Lato Regular"/>
              <a:sym typeface="Lato Regular"/>
            </a:endParaRPr>
          </a:p>
        </p:txBody>
      </p:sp>
      <p:sp>
        <p:nvSpPr>
          <p:cNvPr id="390" name="Subtitle 2"/>
          <p:cNvSpPr txBox="1"/>
          <p:nvPr/>
        </p:nvSpPr>
        <p:spPr>
          <a:xfrm>
            <a:off x="522867" y="403952"/>
            <a:ext cx="2237013" cy="7264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000"/>
              </a:spcBef>
              <a:defRPr sz="4000">
                <a:solidFill>
                  <a:srgbClr val="FFFFFF"/>
                </a:solidFill>
                <a:latin typeface="Source Sans Pro Semibold"/>
                <a:ea typeface="Source Sans Pro Semibold"/>
                <a:cs typeface="Source Sans Pro Semibold"/>
                <a:sym typeface="Source Sans Pro Semibold"/>
              </a:defRPr>
            </a:lvl1pPr>
          </a:lstStyle>
          <a:p>
            <a:pPr marL="0" marR="0" lvl="0" indent="0" algn="l" defTabSz="914400" rtl="0" eaLnBrk="1" fontAlgn="auto" latinLnBrk="0" hangingPunct="0">
              <a:lnSpc>
                <a:spcPct val="100000"/>
              </a:lnSpc>
              <a:spcBef>
                <a:spcPts val="1000"/>
              </a:spcBef>
              <a:spcAft>
                <a:spcPts val="0"/>
              </a:spcAft>
              <a:buClrTx/>
              <a:buSzTx/>
              <a:buFontTx/>
              <a:buNone/>
              <a:tabLst/>
              <a:defRPr/>
            </a:pPr>
            <a:r>
              <a:rPr kumimoji="0" lang="en-US"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rPr>
              <a:t>Activity</a:t>
            </a:r>
            <a:endParaRPr kumimoji="0"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endParaRPr>
          </a:p>
        </p:txBody>
      </p:sp>
      <p:sp>
        <p:nvSpPr>
          <p:cNvPr id="391" name="Straight Connector 22"/>
          <p:cNvSpPr/>
          <p:nvPr/>
        </p:nvSpPr>
        <p:spPr>
          <a:xfrm>
            <a:off x="1521629" y="6185018"/>
            <a:ext cx="2476501" cy="1"/>
          </a:xfrm>
          <a:prstGeom prst="line">
            <a:avLst/>
          </a:prstGeom>
          <a:ln w="57150">
            <a:solidFill>
              <a:srgbClr val="D53E76"/>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pic>
        <p:nvPicPr>
          <p:cNvPr id="392" name="Picture Placeholder 1"/>
          <p:cNvPicPr>
            <a:picLocks noGrp="1" noChangeAspect="1"/>
          </p:cNvPicPr>
          <p:nvPr>
            <p:ph type="pic" idx="13"/>
          </p:nvPr>
        </p:nvPicPr>
        <p:blipFill>
          <a:blip r:embed="rId2">
            <a:extLst>
              <a:ext uri="{28A0092B-C50C-407E-A947-70E740481C1C}">
                <a14:useLocalDpi xmlns:a14="http://schemas.microsoft.com/office/drawing/2010/main" val="0"/>
              </a:ext>
            </a:extLst>
          </a:blip>
          <a:srcRect/>
          <a:stretch/>
        </p:blipFill>
        <p:spPr>
          <a:xfrm>
            <a:off x="6386286" y="910904"/>
            <a:ext cx="2425701" cy="2989676"/>
          </a:xfrm>
          <a:prstGeom prst="rect">
            <a:avLst/>
          </a:prstGeom>
        </p:spPr>
      </p:pic>
      <p:pic>
        <p:nvPicPr>
          <p:cNvPr id="393" name="Picture Placeholder 2"/>
          <p:cNvPicPr>
            <a:picLocks noGrp="1" noChangeAspect="1"/>
          </p:cNvPicPr>
          <p:nvPr>
            <p:ph type="pic" idx="14"/>
          </p:nvPr>
        </p:nvPicPr>
        <p:blipFill>
          <a:blip r:embed="rId3">
            <a:extLst>
              <a:ext uri="{28A0092B-C50C-407E-A947-70E740481C1C}">
                <a14:useLocalDpi xmlns:a14="http://schemas.microsoft.com/office/drawing/2010/main" val="0"/>
              </a:ext>
            </a:extLst>
          </a:blip>
          <a:srcRect/>
          <a:stretch/>
        </p:blipFill>
        <p:spPr>
          <a:xfrm>
            <a:off x="8955314" y="890813"/>
            <a:ext cx="2425701" cy="1823357"/>
          </a:xfrm>
          <a:prstGeom prst="rect">
            <a:avLst/>
          </a:prstGeom>
        </p:spPr>
      </p:pic>
      <p:pic>
        <p:nvPicPr>
          <p:cNvPr id="394" name="Picture Placeholder 3"/>
          <p:cNvPicPr>
            <a:picLocks noGrp="1" noChangeAspect="1"/>
          </p:cNvPicPr>
          <p:nvPr>
            <p:ph type="pic" idx="16"/>
          </p:nvPr>
        </p:nvPicPr>
        <p:blipFill>
          <a:blip r:embed="rId4">
            <a:extLst>
              <a:ext uri="{28A0092B-C50C-407E-A947-70E740481C1C}">
                <a14:useLocalDpi xmlns:a14="http://schemas.microsoft.com/office/drawing/2010/main" val="0"/>
              </a:ext>
            </a:extLst>
          </a:blip>
          <a:srcRect/>
          <a:stretch/>
        </p:blipFill>
        <p:spPr>
          <a:xfrm>
            <a:off x="8955314" y="2853868"/>
            <a:ext cx="2425701" cy="3022601"/>
          </a:xfrm>
          <a:prstGeom prst="rect">
            <a:avLst/>
          </a:prstGeom>
        </p:spPr>
      </p:pic>
      <p:pic>
        <p:nvPicPr>
          <p:cNvPr id="395" name="Picture Placeholder 4"/>
          <p:cNvPicPr>
            <a:picLocks noGrp="1" noChangeAspect="1"/>
          </p:cNvPicPr>
          <p:nvPr>
            <p:ph type="pic" idx="15"/>
          </p:nvPr>
        </p:nvPicPr>
        <p:blipFill>
          <a:blip r:embed="rId5">
            <a:extLst>
              <a:ext uri="{28A0092B-C50C-407E-A947-70E740481C1C}">
                <a14:useLocalDpi xmlns:a14="http://schemas.microsoft.com/office/drawing/2010/main" val="0"/>
              </a:ext>
            </a:extLst>
          </a:blip>
          <a:srcRect/>
          <a:stretch/>
        </p:blipFill>
        <p:spPr>
          <a:xfrm>
            <a:off x="6386286" y="4053113"/>
            <a:ext cx="2425701" cy="1823356"/>
          </a:xfrm>
          <a:prstGeom prst="rect">
            <a:avLst/>
          </a:prstGeom>
        </p:spPr>
      </p:pic>
    </p:spTree>
    <p:extLst>
      <p:ext uri="{BB962C8B-B14F-4D97-AF65-F5344CB8AC3E}">
        <p14:creationId xmlns:p14="http://schemas.microsoft.com/office/powerpoint/2010/main" val="296348570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C305F"/>
        </a:solidFill>
        <a:effectLst/>
      </p:bgPr>
    </p:bg>
    <p:spTree>
      <p:nvGrpSpPr>
        <p:cNvPr id="1" name=""/>
        <p:cNvGrpSpPr/>
        <p:nvPr/>
      </p:nvGrpSpPr>
      <p:grpSpPr>
        <a:xfrm>
          <a:off x="0" y="0"/>
          <a:ext cx="0" cy="0"/>
          <a:chOff x="0" y="0"/>
          <a:chExt cx="0" cy="0"/>
        </a:xfrm>
      </p:grpSpPr>
      <p:sp>
        <p:nvSpPr>
          <p:cNvPr id="385" name="Rectangle 18"/>
          <p:cNvSpPr/>
          <p:nvPr/>
        </p:nvSpPr>
        <p:spPr>
          <a:xfrm>
            <a:off x="8955314" y="892629"/>
            <a:ext cx="2425701" cy="1823356"/>
          </a:xfrm>
          <a:prstGeom prst="rect">
            <a:avLst/>
          </a:prstGeom>
          <a:ln w="57150">
            <a:solidFill>
              <a:srgbClr val="FFFFFF"/>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86" name="Rectangle 16"/>
          <p:cNvSpPr/>
          <p:nvPr/>
        </p:nvSpPr>
        <p:spPr>
          <a:xfrm>
            <a:off x="6386286" y="894442"/>
            <a:ext cx="2425701" cy="3024416"/>
          </a:xfrm>
          <a:prstGeom prst="rect">
            <a:avLst/>
          </a:prstGeom>
          <a:ln w="57150">
            <a:solidFill>
              <a:srgbClr val="FFFFFF"/>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87" name="Rectangle 17"/>
          <p:cNvSpPr/>
          <p:nvPr/>
        </p:nvSpPr>
        <p:spPr>
          <a:xfrm>
            <a:off x="6386286" y="4054928"/>
            <a:ext cx="2425701" cy="1823357"/>
          </a:xfrm>
          <a:prstGeom prst="rect">
            <a:avLst/>
          </a:prstGeom>
          <a:ln w="57150">
            <a:solidFill>
              <a:srgbClr val="FFFFFF"/>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88" name="Rectangle 19"/>
          <p:cNvSpPr/>
          <p:nvPr/>
        </p:nvSpPr>
        <p:spPr>
          <a:xfrm>
            <a:off x="8955314" y="2853870"/>
            <a:ext cx="2425701" cy="3024415"/>
          </a:xfrm>
          <a:prstGeom prst="rect">
            <a:avLst/>
          </a:prstGeom>
          <a:ln w="57150">
            <a:solidFill>
              <a:srgbClr val="FFFFFF"/>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89" name="Rectangle 20"/>
          <p:cNvSpPr txBox="1"/>
          <p:nvPr/>
        </p:nvSpPr>
        <p:spPr>
          <a:xfrm>
            <a:off x="353965" y="1728560"/>
            <a:ext cx="5673966" cy="2637517"/>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pPr marL="0" marR="0" lvl="0" indent="0" algn="l" defTabSz="914400" rtl="0" eaLnBrk="1" fontAlgn="auto" latinLnBrk="0" hangingPunct="0">
              <a:lnSpc>
                <a:spcPct val="15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Lato Regular"/>
                <a:sym typeface="Lato Regular"/>
              </a:rPr>
              <a:t>Two truths and a lie!</a:t>
            </a:r>
          </a:p>
          <a:p>
            <a:pPr marL="0" marR="0" lvl="0" indent="0" algn="l" defTabSz="914400" rtl="0" eaLnBrk="1" fontAlgn="auto" latinLnBrk="0" hangingPunct="0">
              <a:lnSpc>
                <a:spcPct val="150000"/>
              </a:lnSpc>
              <a:spcBef>
                <a:spcPts val="0"/>
              </a:spcBef>
              <a:spcAft>
                <a:spcPts val="0"/>
              </a:spcAft>
              <a:buClrTx/>
              <a:buSzTx/>
              <a:buFontTx/>
              <a:buNone/>
              <a:tabLst/>
              <a:defRPr/>
            </a:pPr>
            <a:endParaRPr lang="en-US" sz="1400" kern="0" dirty="0"/>
          </a:p>
          <a:p>
            <a:pPr marL="0" marR="0" lvl="0" indent="0" algn="l" defTabSz="914400" rtl="0" eaLnBrk="1" fontAlgn="auto" latinLnBrk="0" hangingPunct="0">
              <a:lnSpc>
                <a:spcPct val="15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Lato Regular"/>
                <a:sym typeface="Lato Regular"/>
              </a:rPr>
              <a:t> This game is to get to know us all, so you will first start your name and then 3 facts about yourself, one of these facts have to be false (or all true), the point is the rest of the group has to say which of the statements was true and which was a lie.</a:t>
            </a:r>
          </a:p>
          <a:p>
            <a:pPr marL="0" marR="0" lvl="0" indent="0" algn="l" defTabSz="914400" rtl="0" eaLnBrk="1" fontAlgn="auto" latinLnBrk="0" hangingPunct="0">
              <a:lnSpc>
                <a:spcPct val="150000"/>
              </a:lnSpc>
              <a:spcBef>
                <a:spcPts val="0"/>
              </a:spcBef>
              <a:spcAft>
                <a:spcPts val="0"/>
              </a:spcAft>
              <a:buClrTx/>
              <a:buSzTx/>
              <a:buFontTx/>
              <a:buNone/>
              <a:tabLst/>
              <a:defRPr/>
            </a:pPr>
            <a:endParaRPr lang="en-US" sz="1400" kern="0" dirty="0"/>
          </a:p>
          <a:p>
            <a:pPr marL="0" marR="0" lvl="0" indent="0" algn="l" defTabSz="914400" rtl="0" eaLnBrk="1" fontAlgn="auto" latinLnBrk="0" hangingPunct="0">
              <a:lnSpc>
                <a:spcPct val="150000"/>
              </a:lnSpc>
              <a:spcBef>
                <a:spcPts val="0"/>
              </a:spcBef>
              <a:spcAft>
                <a:spcPts val="0"/>
              </a:spcAft>
              <a:buClrTx/>
              <a:buSzTx/>
              <a:buFontTx/>
              <a:buNone/>
              <a:tabLst/>
              <a:defRPr/>
            </a:pPr>
            <a:endParaRPr kumimoji="0" sz="1400" b="0" i="0" u="none" strike="noStrike" kern="0" cap="none" spc="0" normalizeH="0" baseline="0" noProof="0" dirty="0">
              <a:ln>
                <a:noFill/>
              </a:ln>
              <a:solidFill>
                <a:srgbClr val="FFFFFF"/>
              </a:solidFill>
              <a:effectLst/>
              <a:uLnTx/>
              <a:uFillTx/>
              <a:latin typeface="Lato Regular"/>
              <a:sym typeface="Lato Regular"/>
            </a:endParaRPr>
          </a:p>
        </p:txBody>
      </p:sp>
      <p:sp>
        <p:nvSpPr>
          <p:cNvPr id="390" name="Subtitle 2"/>
          <p:cNvSpPr txBox="1"/>
          <p:nvPr/>
        </p:nvSpPr>
        <p:spPr>
          <a:xfrm>
            <a:off x="522867" y="403952"/>
            <a:ext cx="2237013" cy="7264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spcBef>
                <a:spcPts val="1000"/>
              </a:spcBef>
              <a:defRPr sz="4000">
                <a:solidFill>
                  <a:srgbClr val="FFFFFF"/>
                </a:solidFill>
                <a:latin typeface="Source Sans Pro Semibold"/>
                <a:ea typeface="Source Sans Pro Semibold"/>
                <a:cs typeface="Source Sans Pro Semibold"/>
                <a:sym typeface="Source Sans Pro Semibold"/>
              </a:defRPr>
            </a:lvl1pPr>
          </a:lstStyle>
          <a:p>
            <a:pPr marL="0" marR="0" lvl="0" indent="0" algn="l" defTabSz="914400" rtl="0" eaLnBrk="1" fontAlgn="auto" latinLnBrk="0" hangingPunct="0">
              <a:lnSpc>
                <a:spcPct val="100000"/>
              </a:lnSpc>
              <a:spcBef>
                <a:spcPts val="1000"/>
              </a:spcBef>
              <a:spcAft>
                <a:spcPts val="0"/>
              </a:spcAft>
              <a:buClrTx/>
              <a:buSzTx/>
              <a:buFontTx/>
              <a:buNone/>
              <a:tabLst/>
              <a:defRPr/>
            </a:pPr>
            <a:r>
              <a:rPr kumimoji="0" lang="en-US"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rPr>
              <a:t>Activity</a:t>
            </a:r>
            <a:endParaRPr kumimoji="0"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endParaRPr>
          </a:p>
        </p:txBody>
      </p:sp>
      <p:sp>
        <p:nvSpPr>
          <p:cNvPr id="391" name="Straight Connector 22"/>
          <p:cNvSpPr/>
          <p:nvPr/>
        </p:nvSpPr>
        <p:spPr>
          <a:xfrm>
            <a:off x="1521629" y="6185018"/>
            <a:ext cx="2476501" cy="1"/>
          </a:xfrm>
          <a:prstGeom prst="line">
            <a:avLst/>
          </a:prstGeom>
          <a:ln w="57150">
            <a:solidFill>
              <a:srgbClr val="D53E76"/>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pic>
        <p:nvPicPr>
          <p:cNvPr id="392" name="Picture Placeholder 1"/>
          <p:cNvPicPr>
            <a:picLocks noGrp="1" noChangeAspect="1"/>
          </p:cNvPicPr>
          <p:nvPr>
            <p:ph type="pic" idx="13"/>
          </p:nvPr>
        </p:nvPicPr>
        <p:blipFill>
          <a:blip r:embed="rId2">
            <a:extLst>
              <a:ext uri="{28A0092B-C50C-407E-A947-70E740481C1C}">
                <a14:useLocalDpi xmlns:a14="http://schemas.microsoft.com/office/drawing/2010/main" val="0"/>
              </a:ext>
            </a:extLst>
          </a:blip>
          <a:srcRect/>
          <a:stretch/>
        </p:blipFill>
        <p:spPr>
          <a:xfrm>
            <a:off x="6386286" y="931962"/>
            <a:ext cx="2425701" cy="2986896"/>
          </a:xfrm>
          <a:prstGeom prst="rect">
            <a:avLst/>
          </a:prstGeom>
        </p:spPr>
      </p:pic>
      <p:pic>
        <p:nvPicPr>
          <p:cNvPr id="393" name="Picture Placeholder 2"/>
          <p:cNvPicPr>
            <a:picLocks noGrp="1" noChangeAspect="1"/>
          </p:cNvPicPr>
          <p:nvPr>
            <p:ph type="pic" idx="14"/>
          </p:nvPr>
        </p:nvPicPr>
        <p:blipFill>
          <a:blip r:embed="rId3">
            <a:extLst>
              <a:ext uri="{28A0092B-C50C-407E-A947-70E740481C1C}">
                <a14:useLocalDpi xmlns:a14="http://schemas.microsoft.com/office/drawing/2010/main" val="0"/>
              </a:ext>
            </a:extLst>
          </a:blip>
          <a:srcRect/>
          <a:stretch/>
        </p:blipFill>
        <p:spPr>
          <a:xfrm>
            <a:off x="8955314" y="942301"/>
            <a:ext cx="2425701" cy="1725826"/>
          </a:xfrm>
          <a:prstGeom prst="rect">
            <a:avLst/>
          </a:prstGeom>
        </p:spPr>
      </p:pic>
      <p:pic>
        <p:nvPicPr>
          <p:cNvPr id="394" name="Picture Placeholder 3"/>
          <p:cNvPicPr>
            <a:picLocks noGrp="1" noChangeAspect="1"/>
          </p:cNvPicPr>
          <p:nvPr>
            <p:ph type="pic" idx="16"/>
          </p:nvPr>
        </p:nvPicPr>
        <p:blipFill>
          <a:blip r:embed="rId4">
            <a:extLst>
              <a:ext uri="{28A0092B-C50C-407E-A947-70E740481C1C}">
                <a14:useLocalDpi xmlns:a14="http://schemas.microsoft.com/office/drawing/2010/main" val="0"/>
              </a:ext>
            </a:extLst>
          </a:blip>
          <a:srcRect/>
          <a:stretch/>
        </p:blipFill>
        <p:spPr>
          <a:xfrm>
            <a:off x="8969750" y="2853869"/>
            <a:ext cx="2396828" cy="2986895"/>
          </a:xfrm>
          <a:prstGeom prst="rect">
            <a:avLst/>
          </a:prstGeom>
        </p:spPr>
      </p:pic>
      <p:pic>
        <p:nvPicPr>
          <p:cNvPr id="395" name="Picture Placeholder 4"/>
          <p:cNvPicPr>
            <a:picLocks noGrp="1" noChangeAspect="1"/>
          </p:cNvPicPr>
          <p:nvPr>
            <p:ph type="pic" idx="15"/>
          </p:nvPr>
        </p:nvPicPr>
        <p:blipFill>
          <a:blip r:embed="rId5">
            <a:extLst>
              <a:ext uri="{28A0092B-C50C-407E-A947-70E740481C1C}">
                <a14:useLocalDpi xmlns:a14="http://schemas.microsoft.com/office/drawing/2010/main" val="0"/>
              </a:ext>
            </a:extLst>
          </a:blip>
          <a:srcRect/>
          <a:stretch/>
        </p:blipFill>
        <p:spPr>
          <a:xfrm>
            <a:off x="6386287" y="4053113"/>
            <a:ext cx="2425700" cy="1823357"/>
          </a:xfrm>
          <a:prstGeom prst="rect">
            <a:avLst/>
          </a:prstGeom>
        </p:spPr>
      </p:pic>
    </p:spTree>
    <p:extLst>
      <p:ext uri="{BB962C8B-B14F-4D97-AF65-F5344CB8AC3E}">
        <p14:creationId xmlns:p14="http://schemas.microsoft.com/office/powerpoint/2010/main" val="1493000516"/>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C2F63"/>
        </a:solidFill>
        <a:effectLst/>
      </p:bgPr>
    </p:bg>
    <p:spTree>
      <p:nvGrpSpPr>
        <p:cNvPr id="1" name=""/>
        <p:cNvGrpSpPr/>
        <p:nvPr/>
      </p:nvGrpSpPr>
      <p:grpSpPr>
        <a:xfrm>
          <a:off x="0" y="0"/>
          <a:ext cx="0" cy="0"/>
          <a:chOff x="0" y="0"/>
          <a:chExt cx="0" cy="0"/>
        </a:xfrm>
      </p:grpSpPr>
      <p:sp>
        <p:nvSpPr>
          <p:cNvPr id="419" name="Rectangle 17"/>
          <p:cNvSpPr/>
          <p:nvPr/>
        </p:nvSpPr>
        <p:spPr>
          <a:xfrm>
            <a:off x="223156" y="163512"/>
            <a:ext cx="5098050" cy="6463851"/>
          </a:xfrm>
          <a:prstGeom prst="rect">
            <a:avLst/>
          </a:prstGeom>
          <a:solidFill>
            <a:srgbClr val="2A2C53"/>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20" name="Rectangle 18"/>
          <p:cNvSpPr txBox="1"/>
          <p:nvPr/>
        </p:nvSpPr>
        <p:spPr>
          <a:xfrm>
            <a:off x="5869892" y="1788885"/>
            <a:ext cx="5988958" cy="4253344"/>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just">
              <a:lnSpc>
                <a:spcPct val="150000"/>
              </a:lnSpc>
              <a:defRPr sz="900">
                <a:solidFill>
                  <a:srgbClr val="FFFFFF"/>
                </a:solidFill>
                <a:latin typeface="Lato Regular"/>
                <a:ea typeface="Lato Regular"/>
                <a:cs typeface="Lato Regular"/>
                <a:sym typeface="Lato Regular"/>
              </a:defRPr>
            </a:lvl1pPr>
          </a:lstStyle>
          <a:p>
            <a:pPr hangingPunct="0">
              <a:defRPr/>
            </a:pPr>
            <a:r>
              <a:rPr kumimoji="0" lang="en-US" sz="1400" b="0" i="0" u="none" strike="noStrike" kern="0" cap="none" spc="0" normalizeH="0" baseline="0" noProof="0" dirty="0">
                <a:ln>
                  <a:noFill/>
                </a:ln>
                <a:solidFill>
                  <a:srgbClr val="FFFFFF"/>
                </a:solidFill>
                <a:effectLst/>
                <a:uLnTx/>
                <a:uFillTx/>
                <a:latin typeface="Lato Regular"/>
                <a:sym typeface="Lato Regular"/>
              </a:rPr>
              <a:t>Over 80% of customers have churned because they experienced bad customer service. That’s why you must thrive on solving problems for your customers and make it a central part of your support role – and there will always be problems to solve. </a:t>
            </a:r>
            <a:r>
              <a:rPr lang="en-US" sz="1400" dirty="0">
                <a:effectLst/>
                <a:latin typeface="Lato"/>
                <a:ea typeface="Calibri" panose="020F0502020204030204" pitchFamily="34" charset="0"/>
                <a:cs typeface="Times New Roman" panose="02020603050405020304" pitchFamily="18" charset="0"/>
              </a:rPr>
              <a:t>Everyone has heard of the legendary customer service at Zappos. For example, they once sent a best man free shoes the night before the wedding after his order was sent to the wrong location due to a mistake by the delivery company. Zappos solved a problem and exemplified excellent customer service — they won a customer for life and gave the man a story that he couldn’t wait to share. Don’t be afraid to wow your customers as you seek to problem-solve for them. You could just fix the issue and be on your way, but by creatively meeting their needs in ways that go above and beyond, you’ll create customers that are committed to you and your product.</a:t>
            </a:r>
            <a:endParaRPr kumimoji="0" lang="en-US" sz="1400" b="0" i="0" u="none" strike="noStrike" kern="0" cap="none" spc="0" normalizeH="0" baseline="0" noProof="0" dirty="0">
              <a:ln>
                <a:noFill/>
              </a:ln>
              <a:solidFill>
                <a:srgbClr val="FFFFFF"/>
              </a:solidFill>
              <a:effectLst/>
              <a:uLnTx/>
              <a:uFillTx/>
              <a:latin typeface="Lato"/>
              <a:sym typeface="Lato Regular"/>
            </a:endParaRPr>
          </a:p>
        </p:txBody>
      </p:sp>
      <p:sp>
        <p:nvSpPr>
          <p:cNvPr id="421" name="Subtitle 2"/>
          <p:cNvSpPr txBox="1"/>
          <p:nvPr/>
        </p:nvSpPr>
        <p:spPr>
          <a:xfrm>
            <a:off x="6315346" y="342335"/>
            <a:ext cx="5098050" cy="144655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pPr marL="0" marR="0" lvl="0" indent="0" algn="l" defTabSz="914400" rtl="0" eaLnBrk="1" fontAlgn="auto" latinLnBrk="0" hangingPunct="0">
              <a:lnSpc>
                <a:spcPct val="100000"/>
              </a:lnSpc>
              <a:spcBef>
                <a:spcPts val="1000"/>
              </a:spcBef>
              <a:spcAft>
                <a:spcPts val="0"/>
              </a:spcAft>
              <a:buClrTx/>
              <a:buSzTx/>
              <a:buFontTx/>
              <a:buNone/>
              <a:tabLst/>
              <a:defRPr/>
            </a:pPr>
            <a:r>
              <a:rPr kumimoji="0" lang="en-US" sz="4400" b="0" i="0" u="none" strike="noStrike" kern="0" cap="none" spc="0" normalizeH="0" baseline="0" noProof="0" dirty="0">
                <a:ln>
                  <a:noFill/>
                </a:ln>
                <a:solidFill>
                  <a:srgbClr val="FFFFFF"/>
                </a:solidFill>
                <a:effectLst/>
                <a:uLnTx/>
                <a:uFillTx/>
                <a:latin typeface="Source Sans Pro Black"/>
                <a:ea typeface="Source Sans Pro Black"/>
                <a:sym typeface="Source Sans Pro Black"/>
              </a:rPr>
              <a:t>Creative Problem Solving</a:t>
            </a:r>
            <a:endParaRPr kumimoji="0" sz="4400" b="0" i="0" u="none" strike="noStrike" kern="0" cap="none" spc="0" normalizeH="0" baseline="0" noProof="0" dirty="0">
              <a:ln>
                <a:noFill/>
              </a:ln>
              <a:solidFill>
                <a:srgbClr val="FFFFFF"/>
              </a:solidFill>
              <a:effectLst/>
              <a:uLnTx/>
              <a:uFillTx/>
              <a:latin typeface="Source Sans Pro Black"/>
              <a:ea typeface="Source Sans Pro Black"/>
              <a:sym typeface="Source Sans Pro Black"/>
            </a:endParaRPr>
          </a:p>
        </p:txBody>
      </p:sp>
      <p:pic>
        <p:nvPicPr>
          <p:cNvPr id="423" name="Picture Placeholder 2" descr="Picture Placeholder 2"/>
          <p:cNvPicPr>
            <a:picLocks noGrp="1" noChangeAspect="1"/>
          </p:cNvPicPr>
          <p:nvPr>
            <p:ph type="pic" idx="14"/>
          </p:nvPr>
        </p:nvPicPr>
        <p:blipFill>
          <a:blip r:embed="rId2"/>
          <a:stretch>
            <a:fillRect/>
          </a:stretch>
        </p:blipFill>
        <p:spPr>
          <a:prstGeom prst="rect">
            <a:avLst/>
          </a:prstGeom>
        </p:spPr>
      </p:pic>
      <p:pic>
        <p:nvPicPr>
          <p:cNvPr id="424" name="Picture Placeholder 3" descr="Picture Placeholder 3"/>
          <p:cNvPicPr>
            <a:picLocks noGrp="1" noChangeAspect="1"/>
          </p:cNvPicPr>
          <p:nvPr>
            <p:ph type="pic" idx="15"/>
          </p:nvPr>
        </p:nvPicPr>
        <p:blipFill>
          <a:blip r:embed="rId2"/>
          <a:stretch>
            <a:fillRect/>
          </a:stretch>
        </p:blipFill>
        <p:spPr>
          <a:prstGeom prst="rect">
            <a:avLst/>
          </a:prstGeom>
        </p:spPr>
      </p:pic>
      <p:pic>
        <p:nvPicPr>
          <p:cNvPr id="425" name="Picture Placeholder 4" descr="Picture Placeholder 4"/>
          <p:cNvPicPr>
            <a:picLocks noGrp="1" noChangeAspect="1"/>
          </p:cNvPicPr>
          <p:nvPr>
            <p:ph type="pic" idx="16"/>
          </p:nvPr>
        </p:nvPicPr>
        <p:blipFill>
          <a:blip r:embed="rId2"/>
          <a:stretch>
            <a:fillRect/>
          </a:stretch>
        </p:blipFill>
        <p:spPr>
          <a:prstGeom prst="rect">
            <a:avLst/>
          </a:prstGeom>
        </p:spPr>
      </p:pic>
      <p:pic>
        <p:nvPicPr>
          <p:cNvPr id="426" name="Picture Placeholder 5" descr="Picture Placeholder 5"/>
          <p:cNvPicPr>
            <a:picLocks noGrp="1" noChangeAspect="1"/>
          </p:cNvPicPr>
          <p:nvPr>
            <p:ph type="pic" idx="17"/>
          </p:nvPr>
        </p:nvPicPr>
        <p:blipFill>
          <a:blip r:embed="rId2"/>
          <a:stretch>
            <a:fillRect/>
          </a:stretch>
        </p:blipFill>
        <p:spPr>
          <a:prstGeom prst="rect">
            <a:avLst/>
          </a:prstGeom>
        </p:spPr>
      </p:pic>
      <p:pic>
        <p:nvPicPr>
          <p:cNvPr id="422" name="Picture Placeholder 1"/>
          <p:cNvPicPr>
            <a:picLocks noGrp="1" noChangeAspect="1"/>
          </p:cNvPicPr>
          <p:nvPr>
            <p:ph type="pic" idx="13"/>
          </p:nvPr>
        </p:nvPicPr>
        <p:blipFill>
          <a:blip r:embed="rId3">
            <a:extLst>
              <a:ext uri="{28A0092B-C50C-407E-A947-70E740481C1C}">
                <a14:useLocalDpi xmlns:a14="http://schemas.microsoft.com/office/drawing/2010/main" val="0"/>
              </a:ext>
            </a:extLst>
          </a:blip>
          <a:srcRect/>
          <a:stretch/>
        </p:blipFill>
        <p:spPr>
          <a:xfrm>
            <a:off x="222475" y="163512"/>
            <a:ext cx="2083706" cy="2154013"/>
          </a:xfrm>
          <a:prstGeom prst="rect">
            <a:avLst/>
          </a:prstGeom>
        </p:spPr>
      </p:pic>
      <p:pic>
        <p:nvPicPr>
          <p:cNvPr id="2052" name="Picture 4" descr="soft goth, rainbow, aesthetic and grunge - image #7717725 on Favim.com">
            <a:extLst>
              <a:ext uri="{FF2B5EF4-FFF2-40B4-BE49-F238E27FC236}">
                <a16:creationId xmlns:a16="http://schemas.microsoft.com/office/drawing/2014/main" id="{27CA2C74-8CB7-4CC2-AEC7-08927849D0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6817" y="161700"/>
            <a:ext cx="2147893" cy="21558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est 500+ Neon Sign Pictures | Download Free Images on Unsplash">
            <a:extLst>
              <a:ext uri="{FF2B5EF4-FFF2-40B4-BE49-F238E27FC236}">
                <a16:creationId xmlns:a16="http://schemas.microsoft.com/office/drawing/2014/main" id="{C12A252F-726E-47E2-8A45-46A86173D8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974" y="2317524"/>
            <a:ext cx="2131897" cy="215219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151 images about 🍌💛YELLOW NEON SIGNS💛🍌 on We Heart It | See more about  yellow, neon and light">
            <a:extLst>
              <a:ext uri="{FF2B5EF4-FFF2-40B4-BE49-F238E27FC236}">
                <a16:creationId xmlns:a16="http://schemas.microsoft.com/office/drawing/2014/main" id="{53A6F66F-7615-4FE8-96AD-F63C639D97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449" y="4475163"/>
            <a:ext cx="2135758" cy="215582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Neon Heart Pictures | Download Free Images on Unsplash">
            <a:extLst>
              <a:ext uri="{FF2B5EF4-FFF2-40B4-BE49-F238E27FC236}">
                <a16:creationId xmlns:a16="http://schemas.microsoft.com/office/drawing/2014/main" id="{EADF4430-281A-4A4D-9379-0051D4E09B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6816" y="4469724"/>
            <a:ext cx="2084387" cy="21594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5DA358B1-23C6-461F-91ED-24A91E54B41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348" r="1348"/>
          <a:stretch>
            <a:fillRect/>
          </a:stretch>
        </p:blipFill>
        <p:spPr/>
      </p:pic>
      <p:pic>
        <p:nvPicPr>
          <p:cNvPr id="19" name="Picture Placeholder 18">
            <a:extLst>
              <a:ext uri="{FF2B5EF4-FFF2-40B4-BE49-F238E27FC236}">
                <a16:creationId xmlns:a16="http://schemas.microsoft.com/office/drawing/2014/main" id="{CFE419AA-FB6A-4C53-A8DB-D40DA6396FA6}"/>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7598" r="17598"/>
          <a:stretch>
            <a:fillRect/>
          </a:stretch>
        </p:blipFill>
        <p:spPr/>
      </p:pic>
      <p:pic>
        <p:nvPicPr>
          <p:cNvPr id="21" name="Picture Placeholder 20">
            <a:extLst>
              <a:ext uri="{FF2B5EF4-FFF2-40B4-BE49-F238E27FC236}">
                <a16:creationId xmlns:a16="http://schemas.microsoft.com/office/drawing/2014/main" id="{B105052D-A8B8-4B26-BE9C-9E3509C60E11}"/>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14230" r="14230"/>
          <a:stretch>
            <a:fillRect/>
          </a:stretch>
        </p:blipFill>
        <p:spPr/>
      </p:pic>
      <p:pic>
        <p:nvPicPr>
          <p:cNvPr id="23" name="Picture Placeholder 22">
            <a:extLst>
              <a:ext uri="{FF2B5EF4-FFF2-40B4-BE49-F238E27FC236}">
                <a16:creationId xmlns:a16="http://schemas.microsoft.com/office/drawing/2014/main" id="{C2CF5C58-ECB0-4FC8-94DB-61ABA0003011}"/>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t="11480" b="11480"/>
          <a:stretch>
            <a:fillRect/>
          </a:stretch>
        </p:blipFill>
        <p:spPr/>
      </p:pic>
      <p:pic>
        <p:nvPicPr>
          <p:cNvPr id="25" name="Picture Placeholder 24">
            <a:extLst>
              <a:ext uri="{FF2B5EF4-FFF2-40B4-BE49-F238E27FC236}">
                <a16:creationId xmlns:a16="http://schemas.microsoft.com/office/drawing/2014/main" id="{4020022F-D4A9-4863-A2B5-6FD7B18C53A5}"/>
              </a:ext>
            </a:extLst>
          </p:cNvPr>
          <p:cNvPicPr>
            <a:picLocks noGrp="1" noChangeAspect="1"/>
          </p:cNvPicPr>
          <p:nvPr>
            <p:ph type="pic" sz="quarter" idx="14"/>
          </p:nvPr>
        </p:nvPicPr>
        <p:blipFill>
          <a:blip r:embed="rId6">
            <a:extLst>
              <a:ext uri="{28A0092B-C50C-407E-A947-70E740481C1C}">
                <a14:useLocalDpi xmlns:a14="http://schemas.microsoft.com/office/drawing/2010/main" val="0"/>
              </a:ext>
            </a:extLst>
          </a:blip>
          <a:srcRect t="8384" b="8384"/>
          <a:stretch>
            <a:fillRect/>
          </a:stretch>
        </p:blipFill>
        <p:spPr/>
      </p:pic>
      <p:pic>
        <p:nvPicPr>
          <p:cNvPr id="27" name="Picture Placeholder 26">
            <a:extLst>
              <a:ext uri="{FF2B5EF4-FFF2-40B4-BE49-F238E27FC236}">
                <a16:creationId xmlns:a16="http://schemas.microsoft.com/office/drawing/2014/main" id="{EFEDD7DD-C801-4129-B6AF-8847C0D3AB26}"/>
              </a:ext>
            </a:extLst>
          </p:cNvPr>
          <p:cNvPicPr>
            <a:picLocks noGrp="1" noChangeAspect="1"/>
          </p:cNvPicPr>
          <p:nvPr>
            <p:ph type="pic" sz="quarter" idx="15"/>
          </p:nvPr>
        </p:nvPicPr>
        <p:blipFill>
          <a:blip r:embed="rId7">
            <a:extLst>
              <a:ext uri="{28A0092B-C50C-407E-A947-70E740481C1C}">
                <a14:useLocalDpi xmlns:a14="http://schemas.microsoft.com/office/drawing/2010/main" val="0"/>
              </a:ext>
            </a:extLst>
          </a:blip>
          <a:srcRect l="13540" r="13540"/>
          <a:stretch>
            <a:fillRect/>
          </a:stretch>
        </p:blipFill>
        <p:spPr/>
      </p:pic>
      <p:sp>
        <p:nvSpPr>
          <p:cNvPr id="8" name="Rectangle 7">
            <a:extLst>
              <a:ext uri="{FF2B5EF4-FFF2-40B4-BE49-F238E27FC236}">
                <a16:creationId xmlns:a16="http://schemas.microsoft.com/office/drawing/2014/main" id="{6EC0B4F5-5129-496B-A773-492A70343373}"/>
              </a:ext>
            </a:extLst>
          </p:cNvPr>
          <p:cNvSpPr/>
          <p:nvPr/>
        </p:nvSpPr>
        <p:spPr>
          <a:xfrm>
            <a:off x="513567" y="501041"/>
            <a:ext cx="5022937" cy="5887234"/>
          </a:xfrm>
          <a:prstGeom prst="rect">
            <a:avLst/>
          </a:prstGeom>
          <a:solidFill>
            <a:srgbClr val="FFC6B2">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ndParaRPr>
          </a:p>
        </p:txBody>
      </p:sp>
      <p:sp>
        <p:nvSpPr>
          <p:cNvPr id="13" name="TextBox 12">
            <a:extLst>
              <a:ext uri="{FF2B5EF4-FFF2-40B4-BE49-F238E27FC236}">
                <a16:creationId xmlns:a16="http://schemas.microsoft.com/office/drawing/2014/main" id="{765B0759-90E0-48A9-A468-976BD7D08D4C}"/>
              </a:ext>
            </a:extLst>
          </p:cNvPr>
          <p:cNvSpPr txBox="1"/>
          <p:nvPr/>
        </p:nvSpPr>
        <p:spPr>
          <a:xfrm>
            <a:off x="869213" y="501041"/>
            <a:ext cx="4153724" cy="1754326"/>
          </a:xfrm>
          <a:prstGeom prst="rect">
            <a:avLst/>
          </a:prstGeom>
          <a:noFill/>
        </p:spPr>
        <p:txBody>
          <a:bodyPr wrap="square">
            <a:spAutoFit/>
          </a:bodyPr>
          <a:lstStyle/>
          <a:p>
            <a:pPr eaLnBrk="1" fontAlgn="auto" hangingPunct="1">
              <a:spcBef>
                <a:spcPts val="0"/>
              </a:spcBef>
              <a:spcAft>
                <a:spcPts val="0"/>
              </a:spcAft>
              <a:defRPr/>
            </a:pPr>
            <a:r>
              <a:rPr lang="en-US" sz="5400" dirty="0">
                <a:solidFill>
                  <a:schemeClr val="tx1">
                    <a:lumMod val="75000"/>
                    <a:lumOff val="25000"/>
                  </a:schemeClr>
                </a:solidFill>
                <a:latin typeface="Times New Roman" panose="02020603050405020304" pitchFamily="18" charset="0"/>
                <a:ea typeface="Roboto" panose="02000000000000000000" pitchFamily="2" charset="0"/>
                <a:cs typeface="Times New Roman" panose="02020603050405020304" pitchFamily="18" charset="0"/>
              </a:rPr>
              <a:t>Respond Quickly</a:t>
            </a:r>
          </a:p>
        </p:txBody>
      </p:sp>
      <p:sp>
        <p:nvSpPr>
          <p:cNvPr id="16" name="Rectangle 15">
            <a:extLst>
              <a:ext uri="{FF2B5EF4-FFF2-40B4-BE49-F238E27FC236}">
                <a16:creationId xmlns:a16="http://schemas.microsoft.com/office/drawing/2014/main" id="{4E672B67-A7F3-4A13-AEE6-E9C6873C914B}"/>
              </a:ext>
            </a:extLst>
          </p:cNvPr>
          <p:cNvSpPr/>
          <p:nvPr/>
        </p:nvSpPr>
        <p:spPr>
          <a:xfrm>
            <a:off x="644197" y="2199540"/>
            <a:ext cx="4435804" cy="4135235"/>
          </a:xfrm>
          <a:prstGeom prst="rect">
            <a:avLst/>
          </a:prstGeom>
        </p:spPr>
        <p:txBody>
          <a:bodyPr wrap="square">
            <a:spAutoFit/>
          </a:bodyPr>
          <a:lstStyle/>
          <a:p>
            <a:pPr marL="0" marR="0" algn="just">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66% of people believe that valuing their time is the most important thing in any online customer experience. Resolving customer queries as quickly as possible is a cornerstone of good customer service. Speed should be of the essence — especially for smaller issues that don’t take much time to solve.</a:t>
            </a:r>
          </a:p>
          <a:p>
            <a:pPr marL="0" marR="0" algn="just">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That being said — great customer service beats speed every time. Customers understand that more complex queries take time to resolve. There’s a difference between the time it takes you to respond and the speed at which you resolve their problems. Customers don’t want to languish in a ticket queue, but they’ll spend as much time as it takes to resolve their issue. You should, too.</a:t>
            </a:r>
          </a:p>
        </p:txBody>
      </p:sp>
    </p:spTree>
    <p:extLst>
      <p:ext uri="{BB962C8B-B14F-4D97-AF65-F5344CB8AC3E}">
        <p14:creationId xmlns:p14="http://schemas.microsoft.com/office/powerpoint/2010/main" val="39256336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C305F"/>
        </a:solidFill>
        <a:effectLst/>
      </p:bgPr>
    </p:bg>
    <p:spTree>
      <p:nvGrpSpPr>
        <p:cNvPr id="1" name=""/>
        <p:cNvGrpSpPr/>
        <p:nvPr/>
      </p:nvGrpSpPr>
      <p:grpSpPr>
        <a:xfrm>
          <a:off x="0" y="0"/>
          <a:ext cx="0" cy="0"/>
          <a:chOff x="0" y="0"/>
          <a:chExt cx="0" cy="0"/>
        </a:xfrm>
      </p:grpSpPr>
      <p:sp>
        <p:nvSpPr>
          <p:cNvPr id="385" name="Rectangle 18"/>
          <p:cNvSpPr/>
          <p:nvPr/>
        </p:nvSpPr>
        <p:spPr>
          <a:xfrm>
            <a:off x="8955314" y="892629"/>
            <a:ext cx="2425701" cy="1823356"/>
          </a:xfrm>
          <a:prstGeom prst="rect">
            <a:avLst/>
          </a:prstGeom>
          <a:ln w="57150">
            <a:solidFill>
              <a:srgbClr val="FFFFFF"/>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86" name="Rectangle 16"/>
          <p:cNvSpPr/>
          <p:nvPr/>
        </p:nvSpPr>
        <p:spPr>
          <a:xfrm>
            <a:off x="6386286" y="894442"/>
            <a:ext cx="2425701" cy="3024416"/>
          </a:xfrm>
          <a:prstGeom prst="rect">
            <a:avLst/>
          </a:prstGeom>
          <a:ln w="57150">
            <a:solidFill>
              <a:srgbClr val="FFFFFF"/>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87" name="Rectangle 17"/>
          <p:cNvSpPr/>
          <p:nvPr/>
        </p:nvSpPr>
        <p:spPr>
          <a:xfrm>
            <a:off x="6386286" y="4054928"/>
            <a:ext cx="2425701" cy="1823357"/>
          </a:xfrm>
          <a:prstGeom prst="rect">
            <a:avLst/>
          </a:prstGeom>
          <a:ln w="57150">
            <a:solidFill>
              <a:srgbClr val="FFFFFF"/>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88" name="Rectangle 19"/>
          <p:cNvSpPr/>
          <p:nvPr/>
        </p:nvSpPr>
        <p:spPr>
          <a:xfrm>
            <a:off x="8955314" y="2853870"/>
            <a:ext cx="2425701" cy="3024415"/>
          </a:xfrm>
          <a:prstGeom prst="rect">
            <a:avLst/>
          </a:prstGeom>
          <a:ln w="57150">
            <a:solidFill>
              <a:srgbClr val="FFFFFF"/>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89" name="Rectangle 20"/>
          <p:cNvSpPr txBox="1"/>
          <p:nvPr/>
        </p:nvSpPr>
        <p:spPr>
          <a:xfrm>
            <a:off x="594179" y="1562279"/>
            <a:ext cx="5285015" cy="4253344"/>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pPr marL="0" marR="0" lvl="0" indent="0" algn="just" defTabSz="914400" rtl="0" eaLnBrk="1" fontAlgn="auto" latinLnBrk="0" hangingPunct="0">
              <a:lnSpc>
                <a:spcPct val="15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Lato Regular"/>
                <a:sym typeface="Lato Regular"/>
              </a:rPr>
              <a:t>40% of customers say they want better human service. That means they want to feel like more than just a ticket number. They get angry when they’re not being treated like an individual person, receiving boilerplate responses, or being batted like a tennis ball to different people.</a:t>
            </a:r>
          </a:p>
          <a:p>
            <a:pPr marL="0" marR="0" lvl="0" indent="0" algn="just" defTabSz="914400" rtl="0" eaLnBrk="1" fontAlgn="auto" latinLnBrk="0" hangingPunct="0">
              <a:lnSpc>
                <a:spcPct val="15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Lato Regular"/>
                <a:sym typeface="Lato Regular"/>
              </a:rPr>
              <a:t>Customers want to interact with a person — not a company. It’s part of the reason why many businesses send gifts to their customers on their birthdays. Do you know not only your customers’ names, but also their birthdays? How about their interests or hobbies? Can you make them laugh? It’s obviously not possible to do this for everyone, but going off script and giving the personal touch when you can is an important way to show your customers you know them and you care.</a:t>
            </a:r>
          </a:p>
        </p:txBody>
      </p:sp>
      <p:sp>
        <p:nvSpPr>
          <p:cNvPr id="390" name="Subtitle 2"/>
          <p:cNvSpPr txBox="1"/>
          <p:nvPr/>
        </p:nvSpPr>
        <p:spPr>
          <a:xfrm>
            <a:off x="527050" y="288964"/>
            <a:ext cx="4883147" cy="132343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spcBef>
                <a:spcPts val="1000"/>
              </a:spcBef>
              <a:defRPr sz="4000">
                <a:solidFill>
                  <a:srgbClr val="FFFFFF"/>
                </a:solidFill>
                <a:latin typeface="Source Sans Pro Semibold"/>
                <a:ea typeface="Source Sans Pro Semibold"/>
                <a:cs typeface="Source Sans Pro Semibold"/>
                <a:sym typeface="Source Sans Pro Semibold"/>
              </a:defRPr>
            </a:lvl1pPr>
          </a:lstStyle>
          <a:p>
            <a:pPr marL="0" marR="0" lvl="0" indent="0" algn="l" defTabSz="914400" rtl="0" eaLnBrk="1" fontAlgn="auto" latinLnBrk="0" hangingPunct="0">
              <a:lnSpc>
                <a:spcPct val="100000"/>
              </a:lnSpc>
              <a:spcBef>
                <a:spcPts val="1000"/>
              </a:spcBef>
              <a:spcAft>
                <a:spcPts val="0"/>
              </a:spcAft>
              <a:buClrTx/>
              <a:buSzTx/>
              <a:buFontTx/>
              <a:buNone/>
              <a:tabLst/>
              <a:defRPr/>
            </a:pPr>
            <a:r>
              <a:rPr kumimoji="0" lang="en-US"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rPr>
              <a:t>Personalize  your service</a:t>
            </a:r>
            <a:endParaRPr kumimoji="0"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endParaRPr>
          </a:p>
        </p:txBody>
      </p:sp>
      <p:sp>
        <p:nvSpPr>
          <p:cNvPr id="391" name="Straight Connector 22"/>
          <p:cNvSpPr/>
          <p:nvPr/>
        </p:nvSpPr>
        <p:spPr>
          <a:xfrm>
            <a:off x="1761671" y="6052155"/>
            <a:ext cx="2476501" cy="1"/>
          </a:xfrm>
          <a:prstGeom prst="line">
            <a:avLst/>
          </a:prstGeom>
          <a:ln w="57150">
            <a:solidFill>
              <a:srgbClr val="D53E76"/>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pic>
        <p:nvPicPr>
          <p:cNvPr id="392" name="Picture Placeholder 1"/>
          <p:cNvPicPr>
            <a:picLocks noGrp="1" noChangeAspect="1"/>
          </p:cNvPicPr>
          <p:nvPr>
            <p:ph type="pic" idx="13"/>
          </p:nvPr>
        </p:nvPicPr>
        <p:blipFill>
          <a:blip r:embed="rId2">
            <a:extLst>
              <a:ext uri="{28A0092B-C50C-407E-A947-70E740481C1C}">
                <a14:useLocalDpi xmlns:a14="http://schemas.microsoft.com/office/drawing/2010/main" val="0"/>
              </a:ext>
            </a:extLst>
          </a:blip>
          <a:srcRect/>
          <a:stretch/>
        </p:blipFill>
        <p:spPr>
          <a:xfrm>
            <a:off x="6415314" y="950684"/>
            <a:ext cx="2380341" cy="2939145"/>
          </a:xfrm>
          <a:prstGeom prst="rect">
            <a:avLst/>
          </a:prstGeom>
        </p:spPr>
      </p:pic>
      <p:pic>
        <p:nvPicPr>
          <p:cNvPr id="393" name="Picture Placeholder 2"/>
          <p:cNvPicPr>
            <a:picLocks noGrp="1" noChangeAspect="1"/>
          </p:cNvPicPr>
          <p:nvPr>
            <p:ph type="pic" idx="14"/>
          </p:nvPr>
        </p:nvPicPr>
        <p:blipFill>
          <a:blip r:embed="rId3">
            <a:extLst>
              <a:ext uri="{28A0092B-C50C-407E-A947-70E740481C1C}">
                <a14:useLocalDpi xmlns:a14="http://schemas.microsoft.com/office/drawing/2010/main" val="0"/>
              </a:ext>
            </a:extLst>
          </a:blip>
          <a:srcRect/>
          <a:stretch/>
        </p:blipFill>
        <p:spPr>
          <a:xfrm>
            <a:off x="8955314" y="894442"/>
            <a:ext cx="2411187" cy="1821545"/>
          </a:xfrm>
          <a:prstGeom prst="rect">
            <a:avLst/>
          </a:prstGeom>
        </p:spPr>
      </p:pic>
      <p:pic>
        <p:nvPicPr>
          <p:cNvPr id="394" name="Picture Placeholder 3"/>
          <p:cNvPicPr>
            <a:picLocks noGrp="1" noChangeAspect="1"/>
          </p:cNvPicPr>
          <p:nvPr>
            <p:ph type="pic" idx="16"/>
          </p:nvPr>
        </p:nvPicPr>
        <p:blipFill>
          <a:blip r:embed="rId4">
            <a:extLst>
              <a:ext uri="{28A0092B-C50C-407E-A947-70E740481C1C}">
                <a14:useLocalDpi xmlns:a14="http://schemas.microsoft.com/office/drawing/2010/main" val="0"/>
              </a:ext>
            </a:extLst>
          </a:blip>
          <a:srcRect/>
          <a:stretch/>
        </p:blipFill>
        <p:spPr>
          <a:xfrm>
            <a:off x="8955314" y="2853868"/>
            <a:ext cx="2411187" cy="3024415"/>
          </a:xfrm>
          <a:prstGeom prst="rect">
            <a:avLst/>
          </a:prstGeom>
        </p:spPr>
      </p:pic>
      <p:pic>
        <p:nvPicPr>
          <p:cNvPr id="395" name="Picture Placeholder 4"/>
          <p:cNvPicPr>
            <a:picLocks noGrp="1" noChangeAspect="1"/>
          </p:cNvPicPr>
          <p:nvPr>
            <p:ph type="pic" idx="15"/>
          </p:nvPr>
        </p:nvPicPr>
        <p:blipFill>
          <a:blip r:embed="rId5">
            <a:extLst>
              <a:ext uri="{28A0092B-C50C-407E-A947-70E740481C1C}">
                <a14:useLocalDpi xmlns:a14="http://schemas.microsoft.com/office/drawing/2010/main" val="0"/>
              </a:ext>
            </a:extLst>
          </a:blip>
          <a:srcRect/>
          <a:stretch/>
        </p:blipFill>
        <p:spPr>
          <a:xfrm>
            <a:off x="6384468" y="4056743"/>
            <a:ext cx="2411187" cy="1821544"/>
          </a:xfrm>
          <a:prstGeom prst="rect">
            <a:avLst/>
          </a:prstGeom>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A2C53"/>
        </a:solidFill>
        <a:effectLst/>
      </p:bgPr>
    </p:bg>
    <p:spTree>
      <p:nvGrpSpPr>
        <p:cNvPr id="1" name=""/>
        <p:cNvGrpSpPr/>
        <p:nvPr/>
      </p:nvGrpSpPr>
      <p:grpSpPr>
        <a:xfrm>
          <a:off x="0" y="0"/>
          <a:ext cx="0" cy="0"/>
          <a:chOff x="0" y="0"/>
          <a:chExt cx="0" cy="0"/>
        </a:xfrm>
      </p:grpSpPr>
      <p:sp>
        <p:nvSpPr>
          <p:cNvPr id="433" name="Rectangle 1"/>
          <p:cNvSpPr txBox="1"/>
          <p:nvPr/>
        </p:nvSpPr>
        <p:spPr>
          <a:xfrm>
            <a:off x="1217375" y="2082890"/>
            <a:ext cx="4152005" cy="3309304"/>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just">
              <a:lnSpc>
                <a:spcPct val="150000"/>
              </a:lnSpc>
              <a:defRPr sz="900">
                <a:solidFill>
                  <a:srgbClr val="FFFFFF"/>
                </a:solidFill>
                <a:latin typeface="Lato Regular"/>
                <a:ea typeface="Lato Regular"/>
                <a:cs typeface="Lato Regular"/>
                <a:sym typeface="Lato Regular"/>
              </a:defRPr>
            </a:lvl1pPr>
          </a:lstStyle>
          <a:p>
            <a:pPr marL="0" marR="0">
              <a:lnSpc>
                <a:spcPct val="107000"/>
              </a:lnSpc>
              <a:spcBef>
                <a:spcPts val="0"/>
              </a:spcBef>
              <a:spcAft>
                <a:spcPts val="800"/>
              </a:spcAft>
            </a:pPr>
            <a:r>
              <a:rPr kumimoji="0" lang="en-US" sz="1400" b="0" i="0" u="none" strike="noStrike" kern="0" cap="none" spc="0" normalizeH="0" baseline="0" noProof="0" dirty="0">
                <a:ln>
                  <a:noFill/>
                </a:ln>
                <a:solidFill>
                  <a:srgbClr val="FFFFFF"/>
                </a:solidFill>
                <a:effectLst/>
                <a:uLnTx/>
                <a:uFillTx/>
                <a:latin typeface="Lato Regular"/>
                <a:sym typeface="Lato Regular"/>
              </a:rPr>
              <a:t>That said, customers don’t always want to talk to someone to get their problem solved — often, they want to quickly resolve their issue themselves. Among consumers, 81% attempt to take care of matters themselves before reaching out to a live representative. Further research shows that 71% want the ability to solve most customer service issues on their own. </a:t>
            </a:r>
            <a:r>
              <a:rPr lang="en-US" sz="1400" dirty="0">
                <a:effectLst/>
                <a:latin typeface="Calibri" panose="020F0502020204030204" pitchFamily="34" charset="0"/>
                <a:ea typeface="Calibri" panose="020F0502020204030204" pitchFamily="34" charset="0"/>
                <a:cs typeface="Times New Roman" panose="02020603050405020304" pitchFamily="18" charset="0"/>
              </a:rPr>
              <a:t>Self-service is a scalable, cost-effective way to make customers happy — that’s the thinking that led to Liveperson, which puts help content front and center so customers can find answers right where they are without leaving the page. Then if they’re unable to answer their own question, help from a real person is just a couple clicks away.</a:t>
            </a:r>
          </a:p>
        </p:txBody>
      </p:sp>
      <p:sp>
        <p:nvSpPr>
          <p:cNvPr id="434" name="Straight Connector 2"/>
          <p:cNvSpPr/>
          <p:nvPr/>
        </p:nvSpPr>
        <p:spPr>
          <a:xfrm flipV="1">
            <a:off x="5541734" y="2876563"/>
            <a:ext cx="352426" cy="532864"/>
          </a:xfrm>
          <a:prstGeom prst="line">
            <a:avLst/>
          </a:prstGeom>
          <a:ln w="19050">
            <a:solidFill>
              <a:srgbClr val="FFFFFF"/>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5" name="Subtitle 2"/>
          <p:cNvSpPr txBox="1"/>
          <p:nvPr/>
        </p:nvSpPr>
        <p:spPr>
          <a:xfrm>
            <a:off x="1217375" y="674914"/>
            <a:ext cx="5216987" cy="1380378"/>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spcBef>
                <a:spcPts val="1000"/>
              </a:spcBef>
              <a:defRPr sz="4000">
                <a:solidFill>
                  <a:srgbClr val="FFFFFF"/>
                </a:solidFill>
                <a:latin typeface="Source Sans Pro Semibold"/>
                <a:ea typeface="Source Sans Pro Semibold"/>
                <a:cs typeface="Source Sans Pro Semibold"/>
                <a:sym typeface="Source Sans Pro Semibold"/>
              </a:defRPr>
            </a:lvl1pPr>
          </a:lstStyle>
          <a:p>
            <a:pPr marL="0" marR="0">
              <a:lnSpc>
                <a:spcPct val="107000"/>
              </a:lnSpc>
              <a:spcBef>
                <a:spcPts val="0"/>
              </a:spcBef>
              <a:spcAft>
                <a:spcPts val="800"/>
              </a:spcAft>
            </a:pPr>
            <a:r>
              <a:rPr lang="en-US" sz="4000" dirty="0">
                <a:effectLst/>
                <a:latin typeface="Calibri" panose="020F0502020204030204" pitchFamily="34" charset="0"/>
                <a:ea typeface="Calibri" panose="020F0502020204030204" pitchFamily="34" charset="0"/>
                <a:cs typeface="Times New Roman" panose="02020603050405020304" pitchFamily="18" charset="0"/>
              </a:rPr>
              <a:t>Help customers help themselves</a:t>
            </a:r>
          </a:p>
        </p:txBody>
      </p:sp>
      <p:sp>
        <p:nvSpPr>
          <p:cNvPr id="436" name="Rectangle 6"/>
          <p:cNvSpPr/>
          <p:nvPr/>
        </p:nvSpPr>
        <p:spPr>
          <a:xfrm>
            <a:off x="-1" y="5558971"/>
            <a:ext cx="5369381" cy="1299030"/>
          </a:xfrm>
          <a:prstGeom prst="rect">
            <a:avLst/>
          </a:prstGeom>
          <a:solidFill>
            <a:srgbClr val="DF3162"/>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pic>
        <p:nvPicPr>
          <p:cNvPr id="437" name="Picture Placeholder 4"/>
          <p:cNvPicPr>
            <a:picLocks noGrp="1" noChangeAspect="1"/>
          </p:cNvPicPr>
          <p:nvPr>
            <p:ph type="pic" idx="13"/>
          </p:nvPr>
        </p:nvPicPr>
        <p:blipFill>
          <a:blip r:embed="rId2">
            <a:extLst>
              <a:ext uri="{28A0092B-C50C-407E-A947-70E740481C1C}">
                <a14:useLocalDpi xmlns:a14="http://schemas.microsoft.com/office/drawing/2010/main" val="0"/>
              </a:ext>
            </a:extLst>
          </a:blip>
          <a:srcRect/>
          <a:stretch/>
        </p:blipFill>
        <p:spPr>
          <a:xfrm>
            <a:off x="7307942" y="674914"/>
            <a:ext cx="4884057" cy="4884057"/>
          </a:xfrm>
          <a:prstGeom prst="rect">
            <a:avLst/>
          </a:prstGeom>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C2F63"/>
        </a:solidFill>
        <a:effectLst/>
      </p:bgPr>
    </p:bg>
    <p:spTree>
      <p:nvGrpSpPr>
        <p:cNvPr id="1" name=""/>
        <p:cNvGrpSpPr/>
        <p:nvPr/>
      </p:nvGrpSpPr>
      <p:grpSpPr>
        <a:xfrm>
          <a:off x="0" y="0"/>
          <a:ext cx="0" cy="0"/>
          <a:chOff x="0" y="0"/>
          <a:chExt cx="0" cy="0"/>
        </a:xfrm>
      </p:grpSpPr>
      <p:sp>
        <p:nvSpPr>
          <p:cNvPr id="406" name="Rectangle 4"/>
          <p:cNvSpPr/>
          <p:nvPr/>
        </p:nvSpPr>
        <p:spPr>
          <a:xfrm>
            <a:off x="529771" y="475342"/>
            <a:ext cx="11132457" cy="5907316"/>
          </a:xfrm>
          <a:prstGeom prst="rect">
            <a:avLst/>
          </a:prstGeom>
          <a:solidFill>
            <a:srgbClr val="D53E76">
              <a:alpha val="64999"/>
            </a:srgbClr>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pic>
        <p:nvPicPr>
          <p:cNvPr id="407" name="Picture Placeholder 1"/>
          <p:cNvPicPr>
            <a:picLocks noGrp="1" noChangeAspect="1"/>
          </p:cNvPicPr>
          <p:nvPr>
            <p:ph type="pic" idx="13"/>
          </p:nvPr>
        </p:nvPicPr>
        <p:blipFill>
          <a:blip r:embed="rId2">
            <a:extLst>
              <a:ext uri="{28A0092B-C50C-407E-A947-70E740481C1C}">
                <a14:useLocalDpi xmlns:a14="http://schemas.microsoft.com/office/drawing/2010/main" val="0"/>
              </a:ext>
            </a:extLst>
          </a:blip>
          <a:srcRect/>
          <a:stretch/>
        </p:blipFill>
        <p:spPr>
          <a:xfrm>
            <a:off x="3908892" y="475342"/>
            <a:ext cx="4741621" cy="5927025"/>
          </a:xfrm>
          <a:prstGeom prst="rect">
            <a:avLst/>
          </a:prstGeom>
        </p:spPr>
      </p:pic>
      <p:sp>
        <p:nvSpPr>
          <p:cNvPr id="408" name="Subtitle 2"/>
          <p:cNvSpPr txBox="1"/>
          <p:nvPr/>
        </p:nvSpPr>
        <p:spPr>
          <a:xfrm>
            <a:off x="827315" y="638354"/>
            <a:ext cx="9187542" cy="144655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pPr marL="0" marR="0" lvl="0" indent="0" algn="l" defTabSz="914400" rtl="0" eaLnBrk="1" fontAlgn="auto" latinLnBrk="0" hangingPunct="0">
              <a:lnSpc>
                <a:spcPct val="100000"/>
              </a:lnSpc>
              <a:spcBef>
                <a:spcPts val="1000"/>
              </a:spcBef>
              <a:spcAft>
                <a:spcPts val="0"/>
              </a:spcAft>
              <a:buClrTx/>
              <a:buSzTx/>
              <a:buFontTx/>
              <a:buNone/>
              <a:tabLst/>
              <a:defRPr/>
            </a:pPr>
            <a:r>
              <a:rPr kumimoji="0" lang="en-US" sz="4400" b="0" i="0" u="none" strike="noStrike" kern="0" cap="none" spc="0" normalizeH="0" baseline="0" noProof="0" dirty="0">
                <a:ln>
                  <a:noFill/>
                </a:ln>
                <a:solidFill>
                  <a:srgbClr val="FFFFFF"/>
                </a:solidFill>
                <a:effectLst/>
                <a:uLnTx/>
                <a:uFillTx/>
                <a:latin typeface="Source Sans Pro Black"/>
                <a:ea typeface="Source Sans Pro Black"/>
                <a:sym typeface="Source Sans Pro Black"/>
              </a:rPr>
              <a:t>What makes a Concierge different than an agent?</a:t>
            </a:r>
            <a:endParaRPr kumimoji="0" sz="4400" b="0" i="0" u="none" strike="noStrike" kern="0" cap="none" spc="0" normalizeH="0" baseline="0" noProof="0" dirty="0">
              <a:ln>
                <a:noFill/>
              </a:ln>
              <a:solidFill>
                <a:srgbClr val="FFFFFF"/>
              </a:solidFill>
              <a:effectLst/>
              <a:uLnTx/>
              <a:uFillTx/>
              <a:latin typeface="Source Sans Pro Black"/>
              <a:ea typeface="Source Sans Pro Black"/>
              <a:sym typeface="Source Sans Pro Black"/>
            </a:endParaRPr>
          </a:p>
        </p:txBody>
      </p:sp>
      <p:sp>
        <p:nvSpPr>
          <p:cNvPr id="409" name="Rectangle 6"/>
          <p:cNvSpPr txBox="1"/>
          <p:nvPr/>
        </p:nvSpPr>
        <p:spPr>
          <a:xfrm>
            <a:off x="827315" y="2303336"/>
            <a:ext cx="5399315" cy="2952988"/>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1. Willingness</a:t>
            </a:r>
            <a:r>
              <a:rPr lang="en-US" sz="1800" dirty="0">
                <a:effectLst/>
                <a:latin typeface="Calibri" panose="020F0502020204030204" pitchFamily="34" charset="0"/>
                <a:ea typeface="Calibri" panose="020F0502020204030204" pitchFamily="34" charset="0"/>
                <a:cs typeface="Times New Roman" panose="02020603050405020304" pitchFamily="18" charset="0"/>
              </a:rPr>
              <a:t> is the capacity to be one of the greatest in one’s field, while remaining humble. With humility, comes a passion for continuous learning and a deep-seated desire to be helpful.</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2. Commitment</a:t>
            </a:r>
            <a:r>
              <a:rPr lang="en-US" sz="1800" dirty="0">
                <a:effectLst/>
                <a:latin typeface="Calibri" panose="020F0502020204030204" pitchFamily="34" charset="0"/>
                <a:ea typeface="Calibri" panose="020F0502020204030204" pitchFamily="34" charset="0"/>
                <a:cs typeface="Times New Roman" panose="02020603050405020304" pitchFamily="18" charset="0"/>
              </a:rPr>
              <a:t> is the unrelenting dedication to find a way to make it happen, no matter what “it” is.</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3. Readiness to Take Action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To borrow the Nike tagline, great concierges “just do it.”</a:t>
            </a:r>
          </a:p>
          <a:p>
            <a:pPr marL="0" marR="0" lvl="0" indent="0" algn="l" defTabSz="914400" rtl="0" eaLnBrk="1" fontAlgn="auto" latinLnBrk="0" hangingPunct="0">
              <a:lnSpc>
                <a:spcPct val="150000"/>
              </a:lnSpc>
              <a:spcBef>
                <a:spcPts val="0"/>
              </a:spcBef>
              <a:spcAft>
                <a:spcPts val="0"/>
              </a:spcAft>
              <a:buClrTx/>
              <a:buSzTx/>
              <a:buFontTx/>
              <a:buNone/>
              <a:tabLst/>
              <a:defRPr/>
            </a:pPr>
            <a:endParaRPr kumimoji="0" sz="900" b="0" u="none" strike="noStrike" kern="0" cap="none" spc="0" normalizeH="0" baseline="0" noProof="0" dirty="0">
              <a:ln>
                <a:noFill/>
              </a:ln>
              <a:solidFill>
                <a:srgbClr val="FFFFFF"/>
              </a:solidFill>
              <a:effectLst/>
              <a:uLnTx/>
              <a:uFillTx/>
              <a:latin typeface="Lato Regular"/>
              <a:sym typeface="Lato Regular"/>
            </a:endParaRPr>
          </a:p>
        </p:txBody>
      </p:sp>
      <p:sp>
        <p:nvSpPr>
          <p:cNvPr id="411" name="Straight Connector 8"/>
          <p:cNvSpPr/>
          <p:nvPr/>
        </p:nvSpPr>
        <p:spPr>
          <a:xfrm flipV="1">
            <a:off x="2830287" y="2055876"/>
            <a:ext cx="1669143" cy="0"/>
          </a:xfrm>
          <a:prstGeom prst="line">
            <a:avLst/>
          </a:prstGeom>
          <a:ln w="57150">
            <a:solidFill>
              <a:srgbClr val="FFFFFF"/>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C2F63"/>
        </a:solidFill>
        <a:effectLst/>
      </p:bgPr>
    </p:bg>
    <p:spTree>
      <p:nvGrpSpPr>
        <p:cNvPr id="1" name=""/>
        <p:cNvGrpSpPr/>
        <p:nvPr/>
      </p:nvGrpSpPr>
      <p:grpSpPr>
        <a:xfrm>
          <a:off x="0" y="0"/>
          <a:ext cx="0" cy="0"/>
          <a:chOff x="0" y="0"/>
          <a:chExt cx="0" cy="0"/>
        </a:xfrm>
      </p:grpSpPr>
      <p:sp>
        <p:nvSpPr>
          <p:cNvPr id="406" name="Rectangle 4"/>
          <p:cNvSpPr/>
          <p:nvPr/>
        </p:nvSpPr>
        <p:spPr>
          <a:xfrm>
            <a:off x="529771" y="475342"/>
            <a:ext cx="11132457" cy="5907316"/>
          </a:xfrm>
          <a:prstGeom prst="rect">
            <a:avLst/>
          </a:prstGeom>
          <a:solidFill>
            <a:srgbClr val="D53E76">
              <a:alpha val="64999"/>
            </a:srgbClr>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pic>
        <p:nvPicPr>
          <p:cNvPr id="407" name="Picture Placeholder 1"/>
          <p:cNvPicPr>
            <a:picLocks noGrp="1" noChangeAspect="1"/>
          </p:cNvPicPr>
          <p:nvPr>
            <p:ph type="pic" idx="13"/>
          </p:nvPr>
        </p:nvPicPr>
        <p:blipFill>
          <a:blip r:embed="rId2">
            <a:extLst>
              <a:ext uri="{28A0092B-C50C-407E-A947-70E740481C1C}">
                <a14:useLocalDpi xmlns:a14="http://schemas.microsoft.com/office/drawing/2010/main" val="0"/>
              </a:ext>
            </a:extLst>
          </a:blip>
          <a:srcRect/>
          <a:stretch/>
        </p:blipFill>
        <p:spPr>
          <a:xfrm>
            <a:off x="3908892" y="475342"/>
            <a:ext cx="4741621" cy="5927025"/>
          </a:xfrm>
          <a:prstGeom prst="rect">
            <a:avLst/>
          </a:prstGeom>
        </p:spPr>
      </p:pic>
      <p:sp>
        <p:nvSpPr>
          <p:cNvPr id="408" name="Subtitle 2"/>
          <p:cNvSpPr txBox="1"/>
          <p:nvPr/>
        </p:nvSpPr>
        <p:spPr>
          <a:xfrm>
            <a:off x="827315" y="638354"/>
            <a:ext cx="9187542" cy="144655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pPr marL="0" marR="0" lvl="0" indent="0" algn="l" defTabSz="914400" rtl="0" eaLnBrk="1" fontAlgn="auto" latinLnBrk="0" hangingPunct="0">
              <a:lnSpc>
                <a:spcPct val="100000"/>
              </a:lnSpc>
              <a:spcBef>
                <a:spcPts val="1000"/>
              </a:spcBef>
              <a:spcAft>
                <a:spcPts val="0"/>
              </a:spcAft>
              <a:buClrTx/>
              <a:buSzTx/>
              <a:buFontTx/>
              <a:buNone/>
              <a:tabLst/>
              <a:defRPr/>
            </a:pPr>
            <a:r>
              <a:rPr kumimoji="0" lang="en-US" sz="4400" b="0" i="0" u="none" strike="noStrike" kern="0" cap="none" spc="0" normalizeH="0" baseline="0" noProof="0" dirty="0">
                <a:ln>
                  <a:noFill/>
                </a:ln>
                <a:solidFill>
                  <a:srgbClr val="FFFFFF"/>
                </a:solidFill>
                <a:effectLst/>
                <a:uLnTx/>
                <a:uFillTx/>
                <a:latin typeface="Source Sans Pro Black"/>
                <a:ea typeface="Source Sans Pro Black"/>
                <a:sym typeface="Source Sans Pro Black"/>
              </a:rPr>
              <a:t>What makes a Concierge different than an agent?</a:t>
            </a:r>
            <a:endParaRPr kumimoji="0" sz="4400" b="0" i="0" u="none" strike="noStrike" kern="0" cap="none" spc="0" normalizeH="0" baseline="0" noProof="0" dirty="0">
              <a:ln>
                <a:noFill/>
              </a:ln>
              <a:solidFill>
                <a:srgbClr val="FFFFFF"/>
              </a:solidFill>
              <a:effectLst/>
              <a:uLnTx/>
              <a:uFillTx/>
              <a:latin typeface="Source Sans Pro Black"/>
              <a:ea typeface="Source Sans Pro Black"/>
              <a:sym typeface="Source Sans Pro Black"/>
            </a:endParaRPr>
          </a:p>
        </p:txBody>
      </p:sp>
      <p:sp>
        <p:nvSpPr>
          <p:cNvPr id="409" name="Rectangle 6"/>
          <p:cNvSpPr txBox="1"/>
          <p:nvPr/>
        </p:nvSpPr>
        <p:spPr>
          <a:xfrm>
            <a:off x="827315" y="2303336"/>
            <a:ext cx="5399315" cy="338502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4. Make it personal.</a:t>
            </a:r>
            <a:r>
              <a:rPr lang="en-US" sz="1800" dirty="0">
                <a:effectLst/>
                <a:latin typeface="Calibri" panose="020F0502020204030204" pitchFamily="34" charset="0"/>
                <a:ea typeface="Calibri" panose="020F0502020204030204" pitchFamily="34" charset="0"/>
                <a:cs typeface="Times New Roman" panose="02020603050405020304" pitchFamily="18" charset="0"/>
              </a:rPr>
              <a:t> For the excellent concierges, it’s always personal—meaning they bring all aspects of themselves into their work.</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Making it personal (while not taking anything too personally) is a powerful tool. However, there are times when we need call upon others for help or offer help to others, which leads us to the last quality.</a:t>
            </a:r>
          </a:p>
          <a:p>
            <a:pPr hangingPunct="0">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5. Master Collaboration: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Success through teamwork and partnership.</a:t>
            </a:r>
          </a:p>
          <a:p>
            <a:pPr marL="0" marR="0" lvl="0" indent="0" algn="l" defTabSz="914400" rtl="0" eaLnBrk="1" fontAlgn="auto" latinLnBrk="0" hangingPunct="0">
              <a:lnSpc>
                <a:spcPct val="150000"/>
              </a:lnSpc>
              <a:spcBef>
                <a:spcPts val="0"/>
              </a:spcBef>
              <a:spcAft>
                <a:spcPts val="0"/>
              </a:spcAft>
              <a:buClrTx/>
              <a:buSzTx/>
              <a:buFontTx/>
              <a:buNone/>
              <a:tabLst/>
              <a:defRPr/>
            </a:pPr>
            <a:endParaRPr kumimoji="0" sz="900" b="0" u="none" strike="noStrike" kern="0" cap="none" spc="0" normalizeH="0" baseline="0" noProof="0" dirty="0">
              <a:ln>
                <a:noFill/>
              </a:ln>
              <a:solidFill>
                <a:srgbClr val="FFFFFF"/>
              </a:solidFill>
              <a:effectLst/>
              <a:uLnTx/>
              <a:uFillTx/>
              <a:latin typeface="Lato Regular"/>
              <a:sym typeface="Lato Regular"/>
            </a:endParaRPr>
          </a:p>
        </p:txBody>
      </p:sp>
      <p:sp>
        <p:nvSpPr>
          <p:cNvPr id="411" name="Straight Connector 8"/>
          <p:cNvSpPr/>
          <p:nvPr/>
        </p:nvSpPr>
        <p:spPr>
          <a:xfrm flipV="1">
            <a:off x="2830287" y="2055876"/>
            <a:ext cx="1669143" cy="0"/>
          </a:xfrm>
          <a:prstGeom prst="line">
            <a:avLst/>
          </a:prstGeom>
          <a:ln w="57150">
            <a:solidFill>
              <a:srgbClr val="FFFFFF"/>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522309180"/>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 name="Picture Placeholder 1" descr="Picture Placeholder 1"/>
          <p:cNvPicPr>
            <a:picLocks noGrp="1" noChangeAspect="1"/>
          </p:cNvPicPr>
          <p:nvPr>
            <p:ph type="pic" idx="13"/>
          </p:nvPr>
        </p:nvPicPr>
        <p:blipFill>
          <a:blip r:embed="rId2"/>
          <a:stretch>
            <a:fillRect/>
          </a:stretch>
        </p:blipFill>
        <p:spPr>
          <a:prstGeom prst="rect">
            <a:avLst/>
          </a:prstGeom>
        </p:spPr>
      </p:pic>
      <p:sp>
        <p:nvSpPr>
          <p:cNvPr id="375" name="Rectangle 5"/>
          <p:cNvSpPr/>
          <p:nvPr/>
        </p:nvSpPr>
        <p:spPr>
          <a:xfrm>
            <a:off x="0" y="-3482"/>
            <a:ext cx="12192000" cy="6858001"/>
          </a:xfrm>
          <a:prstGeom prst="rect">
            <a:avLst/>
          </a:prstGeom>
          <a:solidFill>
            <a:srgbClr val="2A2C53">
              <a:alpha val="91000"/>
            </a:srgbClr>
          </a:solidFill>
          <a:ln w="12700">
            <a:solidFill>
              <a:srgbClr val="42719B"/>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dirty="0">
              <a:ln>
                <a:noFill/>
              </a:ln>
              <a:solidFill>
                <a:srgbClr val="FFFFFF"/>
              </a:solidFill>
              <a:effectLst/>
              <a:uLnTx/>
              <a:uFillTx/>
              <a:latin typeface="Calibri"/>
              <a:cs typeface="Calibri"/>
              <a:sym typeface="Calibri"/>
            </a:endParaRPr>
          </a:p>
        </p:txBody>
      </p:sp>
      <p:sp>
        <p:nvSpPr>
          <p:cNvPr id="376" name="Freeform 9"/>
          <p:cNvSpPr/>
          <p:nvPr/>
        </p:nvSpPr>
        <p:spPr>
          <a:xfrm>
            <a:off x="4535713" y="918029"/>
            <a:ext cx="3120573" cy="5021942"/>
          </a:xfrm>
          <a:custGeom>
            <a:avLst/>
            <a:gdLst/>
            <a:ahLst/>
            <a:cxnLst>
              <a:cxn ang="0">
                <a:pos x="wd2" y="hd2"/>
              </a:cxn>
              <a:cxn ang="5400000">
                <a:pos x="wd2" y="hd2"/>
              </a:cxn>
              <a:cxn ang="10800000">
                <a:pos x="wd2" y="hd2"/>
              </a:cxn>
              <a:cxn ang="16200000">
                <a:pos x="wd2" y="hd2"/>
              </a:cxn>
            </a:cxnLst>
            <a:rect l="0" t="0" r="r" b="b"/>
            <a:pathLst>
              <a:path w="21600" h="21600" extrusionOk="0">
                <a:moveTo>
                  <a:pt x="2052" y="1272"/>
                </a:moveTo>
                <a:lnTo>
                  <a:pt x="2052" y="20328"/>
                </a:lnTo>
                <a:lnTo>
                  <a:pt x="19548" y="20328"/>
                </a:lnTo>
                <a:lnTo>
                  <a:pt x="19548" y="1272"/>
                </a:lnTo>
                <a:close/>
                <a:moveTo>
                  <a:pt x="0" y="0"/>
                </a:moveTo>
                <a:lnTo>
                  <a:pt x="21600" y="0"/>
                </a:lnTo>
                <a:lnTo>
                  <a:pt x="21600" y="21600"/>
                </a:lnTo>
                <a:lnTo>
                  <a:pt x="0" y="21600"/>
                </a:lnTo>
                <a:close/>
              </a:path>
            </a:pathLst>
          </a:custGeom>
          <a:gradFill>
            <a:gsLst>
              <a:gs pos="29000">
                <a:srgbClr val="E76651"/>
              </a:gs>
              <a:gs pos="64000">
                <a:srgbClr val="D53E76"/>
              </a:gs>
            </a:gsLst>
            <a:lin ang="5400000"/>
          </a:gra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78" name="Subtitle 2"/>
          <p:cNvSpPr txBox="1"/>
          <p:nvPr/>
        </p:nvSpPr>
        <p:spPr>
          <a:xfrm>
            <a:off x="3485878" y="768388"/>
            <a:ext cx="5220235" cy="4154984"/>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spcBef>
                <a:spcPts val="1000"/>
              </a:spcBef>
              <a:defRPr sz="7200">
                <a:solidFill>
                  <a:srgbClr val="FFFFFF"/>
                </a:solidFill>
                <a:latin typeface="Source Sans Pro Black"/>
                <a:ea typeface="Source Sans Pro Black"/>
                <a:cs typeface="Source Sans Pro Black"/>
                <a:sym typeface="Source Sans Pro Black"/>
              </a:defRPr>
            </a:lvl1pPr>
          </a:lstStyle>
          <a:p>
            <a:pPr marL="0" marR="0" lvl="0" indent="0" algn="ctr" defTabSz="914400" rtl="0" eaLnBrk="1" fontAlgn="auto" latinLnBrk="0" hangingPunct="0">
              <a:lnSpc>
                <a:spcPct val="100000"/>
              </a:lnSpc>
              <a:spcBef>
                <a:spcPts val="1000"/>
              </a:spcBef>
              <a:spcAft>
                <a:spcPts val="0"/>
              </a:spcAft>
              <a:buClrTx/>
              <a:buSzTx/>
              <a:buFontTx/>
              <a:buNone/>
              <a:tabLst/>
              <a:defRPr/>
            </a:pPr>
            <a:r>
              <a:rPr kumimoji="0" lang="en-US" sz="6600" b="0" i="0" u="none" strike="noStrike" kern="0" cap="none" spc="0" normalizeH="0" baseline="0" noProof="0" dirty="0">
                <a:ln>
                  <a:noFill/>
                </a:ln>
                <a:solidFill>
                  <a:srgbClr val="FFFFFF"/>
                </a:solidFill>
                <a:effectLst/>
                <a:uLnTx/>
                <a:uFillTx/>
                <a:latin typeface="Source Sans Pro Black"/>
                <a:ea typeface="Source Sans Pro Black"/>
                <a:sym typeface="Source Sans Pro Black"/>
              </a:rPr>
              <a:t>Tips for Excellent Customer Service</a:t>
            </a:r>
            <a:endParaRPr kumimoji="0" sz="6600" b="0" i="0" u="none" strike="noStrike" kern="0" cap="none" spc="0" normalizeH="0" baseline="0" noProof="0" dirty="0">
              <a:ln>
                <a:noFill/>
              </a:ln>
              <a:solidFill>
                <a:srgbClr val="FFFFFF"/>
              </a:solidFill>
              <a:effectLst/>
              <a:uLnTx/>
              <a:uFillTx/>
              <a:latin typeface="Source Sans Pro Black"/>
              <a:ea typeface="Source Sans Pro Black"/>
              <a:sym typeface="Source Sans Pro Black"/>
            </a:endParaRPr>
          </a:p>
        </p:txBody>
      </p:sp>
      <p:sp>
        <p:nvSpPr>
          <p:cNvPr id="383" name="Half Frame 19"/>
          <p:cNvSpPr/>
          <p:nvPr/>
        </p:nvSpPr>
        <p:spPr>
          <a:xfrm rot="13500000">
            <a:off x="5964825" y="4981187"/>
            <a:ext cx="262343" cy="26234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4400" y="7200"/>
                </a:lnTo>
                <a:lnTo>
                  <a:pt x="7200" y="7200"/>
                </a:lnTo>
                <a:lnTo>
                  <a:pt x="7200" y="14400"/>
                </a:lnTo>
                <a:lnTo>
                  <a:pt x="0" y="21600"/>
                </a:lnTo>
                <a:close/>
              </a:path>
            </a:pathLst>
          </a:custGeom>
          <a:solidFill>
            <a:srgbClr val="FFFFFF"/>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 name="Straight Connector 16">
            <a:extLst>
              <a:ext uri="{FF2B5EF4-FFF2-40B4-BE49-F238E27FC236}">
                <a16:creationId xmlns:a16="http://schemas.microsoft.com/office/drawing/2014/main" id="{61D5697A-AC8A-4F06-8542-33FC94FC2899}"/>
              </a:ext>
            </a:extLst>
          </p:cNvPr>
          <p:cNvSpPr/>
          <p:nvPr/>
        </p:nvSpPr>
        <p:spPr>
          <a:xfrm>
            <a:off x="5549900" y="4832955"/>
            <a:ext cx="1092200" cy="1"/>
          </a:xfrm>
          <a:prstGeom prst="line">
            <a:avLst/>
          </a:prstGeom>
          <a:ln w="57150">
            <a:solidFill>
              <a:srgbClr val="D53E76"/>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143015247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C305F"/>
        </a:solidFill>
        <a:effectLst/>
      </p:bgPr>
    </p:bg>
    <p:spTree>
      <p:nvGrpSpPr>
        <p:cNvPr id="1" name=""/>
        <p:cNvGrpSpPr/>
        <p:nvPr/>
      </p:nvGrpSpPr>
      <p:grpSpPr>
        <a:xfrm>
          <a:off x="0" y="0"/>
          <a:ext cx="0" cy="0"/>
          <a:chOff x="0" y="0"/>
          <a:chExt cx="0" cy="0"/>
        </a:xfrm>
      </p:grpSpPr>
      <p:sp>
        <p:nvSpPr>
          <p:cNvPr id="385" name="Rectangle 18"/>
          <p:cNvSpPr/>
          <p:nvPr/>
        </p:nvSpPr>
        <p:spPr>
          <a:xfrm>
            <a:off x="8955314" y="892629"/>
            <a:ext cx="2425701" cy="1823356"/>
          </a:xfrm>
          <a:prstGeom prst="rect">
            <a:avLst/>
          </a:prstGeom>
          <a:ln w="57150">
            <a:solidFill>
              <a:srgbClr val="FFFFFF"/>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86" name="Rectangle 16"/>
          <p:cNvSpPr/>
          <p:nvPr/>
        </p:nvSpPr>
        <p:spPr>
          <a:xfrm>
            <a:off x="6386286" y="894442"/>
            <a:ext cx="2425701" cy="3024416"/>
          </a:xfrm>
          <a:prstGeom prst="rect">
            <a:avLst/>
          </a:prstGeom>
          <a:ln w="57150">
            <a:solidFill>
              <a:srgbClr val="FFFFFF"/>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87" name="Rectangle 17"/>
          <p:cNvSpPr/>
          <p:nvPr/>
        </p:nvSpPr>
        <p:spPr>
          <a:xfrm>
            <a:off x="6386286" y="4054928"/>
            <a:ext cx="2425701" cy="1823357"/>
          </a:xfrm>
          <a:prstGeom prst="rect">
            <a:avLst/>
          </a:prstGeom>
          <a:ln w="57150">
            <a:solidFill>
              <a:srgbClr val="FFFFFF"/>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88" name="Rectangle 19"/>
          <p:cNvSpPr/>
          <p:nvPr/>
        </p:nvSpPr>
        <p:spPr>
          <a:xfrm>
            <a:off x="8955314" y="2853870"/>
            <a:ext cx="2425701" cy="3024415"/>
          </a:xfrm>
          <a:prstGeom prst="rect">
            <a:avLst/>
          </a:prstGeom>
          <a:ln w="57150">
            <a:solidFill>
              <a:srgbClr val="FFFFFF"/>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89" name="Rectangle 20"/>
          <p:cNvSpPr txBox="1"/>
          <p:nvPr/>
        </p:nvSpPr>
        <p:spPr>
          <a:xfrm>
            <a:off x="372702" y="1551308"/>
            <a:ext cx="5673966" cy="3607013"/>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pPr marL="0" marR="0" lvl="0" indent="0" algn="l" defTabSz="914400" rtl="0" eaLnBrk="1" fontAlgn="auto" latinLnBrk="0" hangingPunct="0">
              <a:lnSpc>
                <a:spcPct val="15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Lato Regular"/>
                <a:sym typeface="Lato Regular"/>
              </a:rPr>
              <a:t>Mystery Item!</a:t>
            </a:r>
          </a:p>
          <a:p>
            <a:pPr marL="0" marR="0" lvl="0" indent="0" algn="l" defTabSz="914400" rtl="0" eaLnBrk="1" fontAlgn="auto" latinLnBrk="0" hangingPunct="0">
              <a:lnSpc>
                <a:spcPct val="150000"/>
              </a:lnSpc>
              <a:spcBef>
                <a:spcPts val="0"/>
              </a:spcBef>
              <a:spcAft>
                <a:spcPts val="0"/>
              </a:spcAft>
              <a:buClrTx/>
              <a:buSzTx/>
              <a:buFontTx/>
              <a:buNone/>
              <a:tabLst/>
              <a:defRPr/>
            </a:pPr>
            <a:endParaRPr lang="en-US" sz="1400" kern="0" dirty="0"/>
          </a:p>
          <a:p>
            <a:pPr marL="0" marR="0" lvl="0" indent="0" algn="l" defTabSz="914400" rtl="0" eaLnBrk="1" fontAlgn="auto" latinLnBrk="0" hangingPunct="0">
              <a:lnSpc>
                <a:spcPct val="15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Lato Regular"/>
                <a:sym typeface="Lato Regular"/>
              </a:rPr>
              <a:t>Each of you will pick a number between 1-25, each number will represent an item/product and I’ll tell you which one it is.</a:t>
            </a:r>
          </a:p>
          <a:p>
            <a:pPr marL="0" marR="0" lvl="0" indent="0" algn="l" defTabSz="914400" rtl="0" eaLnBrk="1" fontAlgn="auto" latinLnBrk="0" hangingPunct="0">
              <a:lnSpc>
                <a:spcPct val="150000"/>
              </a:lnSpc>
              <a:spcBef>
                <a:spcPts val="0"/>
              </a:spcBef>
              <a:spcAft>
                <a:spcPts val="0"/>
              </a:spcAft>
              <a:buClrTx/>
              <a:buSzTx/>
              <a:buFontTx/>
              <a:buNone/>
              <a:tabLst/>
              <a:defRPr/>
            </a:pPr>
            <a:endParaRPr lang="en-US" sz="1400" kern="0" dirty="0"/>
          </a:p>
          <a:p>
            <a:pPr marL="0" marR="0" lvl="0" indent="0" algn="l" defTabSz="914400" rtl="0" eaLnBrk="1" fontAlgn="auto" latinLnBrk="0" hangingPunct="0">
              <a:lnSpc>
                <a:spcPct val="150000"/>
              </a:lnSpc>
              <a:spcBef>
                <a:spcPts val="0"/>
              </a:spcBef>
              <a:spcAft>
                <a:spcPts val="0"/>
              </a:spcAft>
              <a:buClrTx/>
              <a:buSzTx/>
              <a:buFontTx/>
              <a:buNone/>
              <a:tabLst/>
              <a:defRPr/>
            </a:pPr>
            <a:r>
              <a:rPr lang="en-US" sz="1400" kern="0" dirty="0"/>
              <a:t>You have 2 minutes to come up with a 5 minute sales pitch about this item! The purpose of this is to know just how well you are able to handle  yourself with the unknown and how good your communication skills are! </a:t>
            </a:r>
          </a:p>
          <a:p>
            <a:pPr marL="0" marR="0" lvl="0" indent="0" algn="l" defTabSz="914400" rtl="0" eaLnBrk="1" fontAlgn="auto" latinLnBrk="0" hangingPunct="0">
              <a:lnSpc>
                <a:spcPct val="15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Lato Regular"/>
              <a:sym typeface="Lato Regular"/>
            </a:endParaRPr>
          </a:p>
          <a:p>
            <a:pPr marL="0" marR="0" lvl="0" indent="0" algn="l" defTabSz="914400" rtl="0" eaLnBrk="1" fontAlgn="auto" latinLnBrk="0" hangingPunct="0">
              <a:lnSpc>
                <a:spcPct val="150000"/>
              </a:lnSpc>
              <a:spcBef>
                <a:spcPts val="0"/>
              </a:spcBef>
              <a:spcAft>
                <a:spcPts val="0"/>
              </a:spcAft>
              <a:buClrTx/>
              <a:buSzTx/>
              <a:buFontTx/>
              <a:buNone/>
              <a:tabLst/>
              <a:defRPr/>
            </a:pPr>
            <a:r>
              <a:rPr lang="en-US" sz="1400" kern="0" dirty="0"/>
              <a:t>After your pitch, we will all vote to see if we are sold or not!</a:t>
            </a:r>
            <a:endParaRPr kumimoji="0" sz="1400" b="0" i="0" u="none" strike="noStrike" kern="0" cap="none" spc="0" normalizeH="0" baseline="0" noProof="0" dirty="0">
              <a:ln>
                <a:noFill/>
              </a:ln>
              <a:solidFill>
                <a:srgbClr val="FFFFFF"/>
              </a:solidFill>
              <a:effectLst/>
              <a:uLnTx/>
              <a:uFillTx/>
              <a:latin typeface="Lato Regular"/>
              <a:sym typeface="Lato Regular"/>
            </a:endParaRPr>
          </a:p>
        </p:txBody>
      </p:sp>
      <p:sp>
        <p:nvSpPr>
          <p:cNvPr id="390" name="Subtitle 2"/>
          <p:cNvSpPr txBox="1"/>
          <p:nvPr/>
        </p:nvSpPr>
        <p:spPr>
          <a:xfrm>
            <a:off x="522867" y="403952"/>
            <a:ext cx="3018619" cy="707886"/>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spcBef>
                <a:spcPts val="1000"/>
              </a:spcBef>
              <a:defRPr sz="4000">
                <a:solidFill>
                  <a:srgbClr val="FFFFFF"/>
                </a:solidFill>
                <a:latin typeface="Source Sans Pro Semibold"/>
                <a:ea typeface="Source Sans Pro Semibold"/>
                <a:cs typeface="Source Sans Pro Semibold"/>
                <a:sym typeface="Source Sans Pro Semibold"/>
              </a:defRPr>
            </a:lvl1pPr>
          </a:lstStyle>
          <a:p>
            <a:pPr marL="0" marR="0" lvl="0" indent="0" algn="l" defTabSz="914400" rtl="0" eaLnBrk="1" fontAlgn="auto" latinLnBrk="0" hangingPunct="0">
              <a:lnSpc>
                <a:spcPct val="100000"/>
              </a:lnSpc>
              <a:spcBef>
                <a:spcPts val="1000"/>
              </a:spcBef>
              <a:spcAft>
                <a:spcPts val="0"/>
              </a:spcAft>
              <a:buClrTx/>
              <a:buSzTx/>
              <a:buFontTx/>
              <a:buNone/>
              <a:tabLst/>
              <a:defRPr/>
            </a:pPr>
            <a:r>
              <a:rPr kumimoji="0" lang="en-US"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rPr>
              <a:t>Activity</a:t>
            </a:r>
            <a:endParaRPr kumimoji="0"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endParaRPr>
          </a:p>
        </p:txBody>
      </p:sp>
      <p:sp>
        <p:nvSpPr>
          <p:cNvPr id="391" name="Straight Connector 22"/>
          <p:cNvSpPr/>
          <p:nvPr/>
        </p:nvSpPr>
        <p:spPr>
          <a:xfrm>
            <a:off x="1521629" y="6185018"/>
            <a:ext cx="2476501" cy="1"/>
          </a:xfrm>
          <a:prstGeom prst="line">
            <a:avLst/>
          </a:prstGeom>
          <a:ln w="57150">
            <a:solidFill>
              <a:srgbClr val="D53E76"/>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pic>
        <p:nvPicPr>
          <p:cNvPr id="392" name="Picture Placeholder 1"/>
          <p:cNvPicPr>
            <a:picLocks noGrp="1" noChangeAspect="1"/>
          </p:cNvPicPr>
          <p:nvPr>
            <p:ph type="pic" idx="13"/>
          </p:nvPr>
        </p:nvPicPr>
        <p:blipFill>
          <a:blip r:embed="rId2">
            <a:extLst>
              <a:ext uri="{28A0092B-C50C-407E-A947-70E740481C1C}">
                <a14:useLocalDpi xmlns:a14="http://schemas.microsoft.com/office/drawing/2010/main" val="0"/>
              </a:ext>
            </a:extLst>
          </a:blip>
          <a:srcRect/>
          <a:stretch/>
        </p:blipFill>
        <p:spPr>
          <a:xfrm>
            <a:off x="6386286" y="890813"/>
            <a:ext cx="2425701" cy="3022601"/>
          </a:xfrm>
          <a:prstGeom prst="rect">
            <a:avLst/>
          </a:prstGeom>
        </p:spPr>
      </p:pic>
      <p:pic>
        <p:nvPicPr>
          <p:cNvPr id="393" name="Picture Placeholder 2"/>
          <p:cNvPicPr>
            <a:picLocks noGrp="1" noChangeAspect="1"/>
          </p:cNvPicPr>
          <p:nvPr>
            <p:ph type="pic" idx="14"/>
          </p:nvPr>
        </p:nvPicPr>
        <p:blipFill>
          <a:blip r:embed="rId3">
            <a:extLst>
              <a:ext uri="{28A0092B-C50C-407E-A947-70E740481C1C}">
                <a14:useLocalDpi xmlns:a14="http://schemas.microsoft.com/office/drawing/2010/main" val="0"/>
              </a:ext>
            </a:extLst>
          </a:blip>
          <a:srcRect/>
          <a:stretch/>
        </p:blipFill>
        <p:spPr>
          <a:xfrm>
            <a:off x="8955313" y="890813"/>
            <a:ext cx="2425701" cy="1823357"/>
          </a:xfrm>
          <a:prstGeom prst="rect">
            <a:avLst/>
          </a:prstGeom>
        </p:spPr>
      </p:pic>
      <p:pic>
        <p:nvPicPr>
          <p:cNvPr id="394" name="Picture Placeholder 3"/>
          <p:cNvPicPr>
            <a:picLocks noGrp="1" noChangeAspect="1"/>
          </p:cNvPicPr>
          <p:nvPr>
            <p:ph type="pic" idx="16"/>
          </p:nvPr>
        </p:nvPicPr>
        <p:blipFill>
          <a:blip r:embed="rId4">
            <a:extLst>
              <a:ext uri="{28A0092B-C50C-407E-A947-70E740481C1C}">
                <a14:useLocalDpi xmlns:a14="http://schemas.microsoft.com/office/drawing/2010/main" val="0"/>
              </a:ext>
            </a:extLst>
          </a:blip>
          <a:srcRect/>
          <a:stretch/>
        </p:blipFill>
        <p:spPr>
          <a:xfrm>
            <a:off x="8955314" y="2852056"/>
            <a:ext cx="2425701" cy="3022600"/>
          </a:xfrm>
          <a:prstGeom prst="rect">
            <a:avLst/>
          </a:prstGeom>
        </p:spPr>
      </p:pic>
      <p:pic>
        <p:nvPicPr>
          <p:cNvPr id="395" name="Picture Placeholder 4"/>
          <p:cNvPicPr>
            <a:picLocks noGrp="1" noChangeAspect="1"/>
          </p:cNvPicPr>
          <p:nvPr>
            <p:ph type="pic" idx="15"/>
          </p:nvPr>
        </p:nvPicPr>
        <p:blipFill>
          <a:blip r:embed="rId5">
            <a:extLst>
              <a:ext uri="{28A0092B-C50C-407E-A947-70E740481C1C}">
                <a14:useLocalDpi xmlns:a14="http://schemas.microsoft.com/office/drawing/2010/main" val="0"/>
              </a:ext>
            </a:extLst>
          </a:blip>
          <a:srcRect/>
          <a:stretch/>
        </p:blipFill>
        <p:spPr>
          <a:xfrm>
            <a:off x="6386286" y="4053113"/>
            <a:ext cx="2425701" cy="1823356"/>
          </a:xfrm>
          <a:prstGeom prst="rect">
            <a:avLst/>
          </a:prstGeom>
        </p:spPr>
      </p:pic>
    </p:spTree>
    <p:extLst>
      <p:ext uri="{BB962C8B-B14F-4D97-AF65-F5344CB8AC3E}">
        <p14:creationId xmlns:p14="http://schemas.microsoft.com/office/powerpoint/2010/main" val="2718895520"/>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EC20EFB-5872-4A32-A333-3C438E403109}"/>
              </a:ext>
            </a:extLst>
          </p:cNvPr>
          <p:cNvSpPr/>
          <p:nvPr/>
        </p:nvSpPr>
        <p:spPr>
          <a:xfrm>
            <a:off x="8354702" y="1"/>
            <a:ext cx="2612793" cy="3429001"/>
          </a:xfrm>
          <a:custGeom>
            <a:avLst/>
            <a:gdLst>
              <a:gd name="connsiteX0" fmla="*/ 0 w 2612793"/>
              <a:gd name="connsiteY0" fmla="*/ 0 h 3429001"/>
              <a:gd name="connsiteX1" fmla="*/ 602315 w 2612793"/>
              <a:gd name="connsiteY1" fmla="*/ 0 h 3429001"/>
              <a:gd name="connsiteX2" fmla="*/ 2612793 w 2612793"/>
              <a:gd name="connsiteY2" fmla="*/ 3156069 h 3429001"/>
              <a:gd name="connsiteX3" fmla="*/ 2184341 w 2612793"/>
              <a:gd name="connsiteY3" fmla="*/ 3429001 h 3429001"/>
            </a:gdLst>
            <a:ahLst/>
            <a:cxnLst>
              <a:cxn ang="0">
                <a:pos x="connsiteX0" y="connsiteY0"/>
              </a:cxn>
              <a:cxn ang="0">
                <a:pos x="connsiteX1" y="connsiteY1"/>
              </a:cxn>
              <a:cxn ang="0">
                <a:pos x="connsiteX2" y="connsiteY2"/>
              </a:cxn>
              <a:cxn ang="0">
                <a:pos x="connsiteX3" y="connsiteY3"/>
              </a:cxn>
            </a:cxnLst>
            <a:rect l="l" t="t" r="r" b="b"/>
            <a:pathLst>
              <a:path w="2612793" h="3429001">
                <a:moveTo>
                  <a:pt x="0" y="0"/>
                </a:moveTo>
                <a:lnTo>
                  <a:pt x="602315" y="0"/>
                </a:lnTo>
                <a:lnTo>
                  <a:pt x="2612793" y="3156069"/>
                </a:lnTo>
                <a:lnTo>
                  <a:pt x="2184341" y="3429001"/>
                </a:lnTo>
                <a:close/>
              </a:path>
            </a:pathLst>
          </a:custGeom>
          <a:solidFill>
            <a:srgbClr val="FFC6B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Rectangle 5">
            <a:extLst>
              <a:ext uri="{FF2B5EF4-FFF2-40B4-BE49-F238E27FC236}">
                <a16:creationId xmlns:a16="http://schemas.microsoft.com/office/drawing/2014/main" id="{02100526-BDAA-431C-99F3-44339A5318AC}"/>
              </a:ext>
            </a:extLst>
          </p:cNvPr>
          <p:cNvSpPr/>
          <p:nvPr/>
        </p:nvSpPr>
        <p:spPr>
          <a:xfrm>
            <a:off x="0" y="2003895"/>
            <a:ext cx="3048000" cy="508000"/>
          </a:xfrm>
          <a:prstGeom prst="rect">
            <a:avLst/>
          </a:prstGeom>
          <a:solidFill>
            <a:srgbClr val="FFC6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Placeholder 8">
            <a:extLst>
              <a:ext uri="{FF2B5EF4-FFF2-40B4-BE49-F238E27FC236}">
                <a16:creationId xmlns:a16="http://schemas.microsoft.com/office/drawing/2014/main" id="{03736F70-4108-4F60-B27B-27F4B1B3D70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413" b="413"/>
          <a:stretch/>
        </p:blipFill>
        <p:spPr>
          <a:xfrm>
            <a:off x="5276850" y="0"/>
            <a:ext cx="6915150" cy="6858000"/>
          </a:xfrm>
        </p:spPr>
      </p:pic>
      <p:sp>
        <p:nvSpPr>
          <p:cNvPr id="4" name="Title 7">
            <a:extLst>
              <a:ext uri="{FF2B5EF4-FFF2-40B4-BE49-F238E27FC236}">
                <a16:creationId xmlns:a16="http://schemas.microsoft.com/office/drawing/2014/main" id="{04087F88-0C7E-4A09-9166-6743086CBE08}"/>
              </a:ext>
            </a:extLst>
          </p:cNvPr>
          <p:cNvSpPr txBox="1">
            <a:spLocks/>
          </p:cNvSpPr>
          <p:nvPr/>
        </p:nvSpPr>
        <p:spPr>
          <a:xfrm>
            <a:off x="1425668" y="1721766"/>
            <a:ext cx="4467132" cy="10268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tx1">
                    <a:lumMod val="75000"/>
                    <a:lumOff val="25000"/>
                  </a:schemeClr>
                </a:solidFill>
                <a:latin typeface="Times New Roman" panose="02020603050405020304" pitchFamily="18" charset="0"/>
                <a:ea typeface="Roboto" panose="02000000000000000000" pitchFamily="2" charset="0"/>
                <a:cs typeface="Times New Roman" panose="02020603050405020304" pitchFamily="18" charset="0"/>
              </a:rPr>
              <a:t>Customer Service Tips</a:t>
            </a:r>
          </a:p>
        </p:txBody>
      </p:sp>
      <p:sp>
        <p:nvSpPr>
          <p:cNvPr id="5" name="TextBox 4">
            <a:extLst>
              <a:ext uri="{FF2B5EF4-FFF2-40B4-BE49-F238E27FC236}">
                <a16:creationId xmlns:a16="http://schemas.microsoft.com/office/drawing/2014/main" id="{DA9D7BEB-2008-4EEC-931B-EAF04FDEE482}"/>
              </a:ext>
            </a:extLst>
          </p:cNvPr>
          <p:cNvSpPr txBox="1"/>
          <p:nvPr/>
        </p:nvSpPr>
        <p:spPr>
          <a:xfrm>
            <a:off x="304800" y="2783136"/>
            <a:ext cx="5704114" cy="2177134"/>
          </a:xfrm>
          <a:prstGeom prst="rect">
            <a:avLst/>
          </a:prstGeom>
          <a:noFill/>
        </p:spPr>
        <p:txBody>
          <a:bodyPr wrap="square" lIns="0" tIns="0" rIns="91440" bIns="0" rtlCol="0">
            <a:spAutoFit/>
          </a:bodyPr>
          <a:lstStyle/>
          <a:p>
            <a:pPr algn="just">
              <a:lnSpc>
                <a:spcPct val="150000"/>
              </a:lnSpc>
            </a:pPr>
            <a:r>
              <a:rPr lang="en-US" sz="1600" dirty="0">
                <a:solidFill>
                  <a:schemeClr val="tx1">
                    <a:alpha val="70000"/>
                  </a:schemeClr>
                </a:solidFill>
                <a:latin typeface="Source Sans Pro" panose="020B0503030403020204" pitchFamily="34" charset="0"/>
                <a:ea typeface="Roboto Light" charset="0"/>
                <a:cs typeface="Roboto Light" charset="0"/>
              </a:rPr>
              <a:t>What is the most important thing we can do to reduce churn and increase word-of-mouth referrals? The answer is obvious, but it’s often overlooked: improve our customer service.</a:t>
            </a:r>
          </a:p>
          <a:p>
            <a:pPr algn="just">
              <a:lnSpc>
                <a:spcPct val="150000"/>
              </a:lnSpc>
            </a:pPr>
            <a:r>
              <a:rPr lang="en-US" sz="1600" dirty="0">
                <a:solidFill>
                  <a:schemeClr val="tx1">
                    <a:alpha val="70000"/>
                  </a:schemeClr>
                </a:solidFill>
                <a:latin typeface="Source Sans Pro" panose="020B0503030403020204" pitchFamily="34" charset="0"/>
                <a:ea typeface="Roboto Light" charset="0"/>
                <a:cs typeface="Roboto Light" charset="0"/>
              </a:rPr>
              <a:t>No matter how awesome the product is, or how talented you think the team is, what our customers are most likely to remember is the direct contact they have with the company.</a:t>
            </a:r>
          </a:p>
        </p:txBody>
      </p:sp>
    </p:spTree>
    <p:extLst>
      <p:ext uri="{BB962C8B-B14F-4D97-AF65-F5344CB8AC3E}">
        <p14:creationId xmlns:p14="http://schemas.microsoft.com/office/powerpoint/2010/main" val="30283486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A2C53"/>
        </a:solidFill>
        <a:effectLst/>
      </p:bgPr>
    </p:bg>
    <p:spTree>
      <p:nvGrpSpPr>
        <p:cNvPr id="1" name=""/>
        <p:cNvGrpSpPr/>
        <p:nvPr/>
      </p:nvGrpSpPr>
      <p:grpSpPr>
        <a:xfrm>
          <a:off x="0" y="0"/>
          <a:ext cx="0" cy="0"/>
          <a:chOff x="0" y="0"/>
          <a:chExt cx="0" cy="0"/>
        </a:xfrm>
      </p:grpSpPr>
      <p:sp>
        <p:nvSpPr>
          <p:cNvPr id="397" name="Subtitle 2"/>
          <p:cNvSpPr txBox="1"/>
          <p:nvPr/>
        </p:nvSpPr>
        <p:spPr>
          <a:xfrm>
            <a:off x="2778578" y="313563"/>
            <a:ext cx="7053942" cy="144655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ctr">
              <a:spcBef>
                <a:spcPts val="1000"/>
              </a:spcBef>
              <a:defRPr sz="4400">
                <a:solidFill>
                  <a:srgbClr val="FFFFFF"/>
                </a:solidFill>
                <a:latin typeface="Source Sans Pro Black"/>
                <a:ea typeface="Source Sans Pro Black"/>
                <a:cs typeface="Source Sans Pro Black"/>
                <a:sym typeface="Source Sans Pro Black"/>
              </a:defRPr>
            </a:lvl1pPr>
          </a:lstStyle>
          <a:p>
            <a:pPr marL="0" marR="0" lvl="0" indent="0" algn="ctr" defTabSz="914400" rtl="0" eaLnBrk="1" fontAlgn="auto" latinLnBrk="0" hangingPunct="0">
              <a:lnSpc>
                <a:spcPct val="100000"/>
              </a:lnSpc>
              <a:spcBef>
                <a:spcPts val="1000"/>
              </a:spcBef>
              <a:spcAft>
                <a:spcPts val="0"/>
              </a:spcAft>
              <a:buClrTx/>
              <a:buSzTx/>
              <a:buFontTx/>
              <a:buNone/>
              <a:tabLst/>
              <a:defRPr/>
            </a:pPr>
            <a:r>
              <a:rPr kumimoji="0" lang="en-US" sz="4400" b="0" i="0" u="none" strike="noStrike" kern="0" cap="none" spc="0" normalizeH="0" baseline="0" noProof="0" dirty="0">
                <a:ln>
                  <a:noFill/>
                </a:ln>
                <a:solidFill>
                  <a:srgbClr val="FFFFFF"/>
                </a:solidFill>
                <a:effectLst/>
                <a:uLnTx/>
                <a:uFillTx/>
                <a:latin typeface="Source Sans Pro Black"/>
                <a:ea typeface="Source Sans Pro Black"/>
                <a:sym typeface="Source Sans Pro Black"/>
              </a:rPr>
              <a:t>Practice Empathy, Patience, and Consistency</a:t>
            </a:r>
          </a:p>
        </p:txBody>
      </p:sp>
      <p:sp>
        <p:nvSpPr>
          <p:cNvPr id="399" name="Straight Connector 3"/>
          <p:cNvSpPr/>
          <p:nvPr/>
        </p:nvSpPr>
        <p:spPr>
          <a:xfrm>
            <a:off x="5549900" y="1959129"/>
            <a:ext cx="1092200" cy="1"/>
          </a:xfrm>
          <a:prstGeom prst="line">
            <a:avLst/>
          </a:prstGeom>
          <a:ln w="57150">
            <a:solidFill>
              <a:srgbClr val="D53E76"/>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0" name="Rectangle 4"/>
          <p:cNvSpPr txBox="1"/>
          <p:nvPr/>
        </p:nvSpPr>
        <p:spPr>
          <a:xfrm>
            <a:off x="2261055" y="2213930"/>
            <a:ext cx="7669888" cy="968278"/>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lnSpc>
                <a:spcPct val="150000"/>
              </a:lnSpc>
              <a:defRPr sz="900">
                <a:solidFill>
                  <a:srgbClr val="FFFFFF"/>
                </a:solidFill>
                <a:latin typeface="Lato Regular"/>
                <a:ea typeface="Lato Regular"/>
                <a:cs typeface="Lato Regular"/>
                <a:sym typeface="Lato Regular"/>
              </a:defRPr>
            </a:lvl1p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Some of your customers will be full of questions, some just chatty, and others plain mad. You must be prepared to empathize customers and handle all of them and provide the same level of service every time.</a:t>
            </a:r>
          </a:p>
        </p:txBody>
      </p:sp>
      <p:pic>
        <p:nvPicPr>
          <p:cNvPr id="401" name="Picture Placeholder 5"/>
          <p:cNvPicPr>
            <a:picLocks noGrp="1" noChangeAspect="1"/>
          </p:cNvPicPr>
          <p:nvPr>
            <p:ph type="pic" idx="13"/>
          </p:nvPr>
        </p:nvPicPr>
        <p:blipFill>
          <a:blip r:embed="rId2">
            <a:extLst>
              <a:ext uri="{28A0092B-C50C-407E-A947-70E740481C1C}">
                <a14:useLocalDpi xmlns:a14="http://schemas.microsoft.com/office/drawing/2010/main" val="0"/>
              </a:ext>
            </a:extLst>
          </a:blip>
          <a:srcRect/>
          <a:stretch/>
        </p:blipFill>
        <p:spPr>
          <a:xfrm>
            <a:off x="1820635" y="3317987"/>
            <a:ext cx="1915887" cy="2917371"/>
          </a:xfrm>
          <a:prstGeom prst="rect">
            <a:avLst/>
          </a:prstGeom>
        </p:spPr>
      </p:pic>
      <p:pic>
        <p:nvPicPr>
          <p:cNvPr id="402" name="Picture Placeholder 6"/>
          <p:cNvPicPr>
            <a:picLocks noGrp="1" noChangeAspect="1"/>
          </p:cNvPicPr>
          <p:nvPr>
            <p:ph type="pic" idx="14"/>
          </p:nvPr>
        </p:nvPicPr>
        <p:blipFill>
          <a:blip r:embed="rId3">
            <a:extLst>
              <a:ext uri="{28A0092B-C50C-407E-A947-70E740481C1C}">
                <a14:useLocalDpi xmlns:a14="http://schemas.microsoft.com/office/drawing/2010/main" val="0"/>
              </a:ext>
            </a:extLst>
          </a:blip>
          <a:srcRect/>
          <a:stretch/>
        </p:blipFill>
        <p:spPr>
          <a:xfrm>
            <a:off x="4032250" y="3317986"/>
            <a:ext cx="1915886" cy="2917371"/>
          </a:xfrm>
          <a:prstGeom prst="rect">
            <a:avLst/>
          </a:prstGeom>
        </p:spPr>
      </p:pic>
      <p:pic>
        <p:nvPicPr>
          <p:cNvPr id="403" name="Picture Placeholder 7"/>
          <p:cNvPicPr>
            <a:picLocks noGrp="1" noChangeAspect="1"/>
          </p:cNvPicPr>
          <p:nvPr>
            <p:ph type="pic" idx="15"/>
          </p:nvPr>
        </p:nvPicPr>
        <p:blipFill>
          <a:blip r:embed="rId4">
            <a:extLst>
              <a:ext uri="{28A0092B-C50C-407E-A947-70E740481C1C}">
                <a14:useLocalDpi xmlns:a14="http://schemas.microsoft.com/office/drawing/2010/main" val="0"/>
              </a:ext>
            </a:extLst>
          </a:blip>
          <a:srcRect/>
          <a:stretch/>
        </p:blipFill>
        <p:spPr>
          <a:xfrm>
            <a:off x="6243863" y="3317986"/>
            <a:ext cx="1915887" cy="2917370"/>
          </a:xfrm>
          <a:prstGeom prst="rect">
            <a:avLst/>
          </a:prstGeom>
        </p:spPr>
      </p:pic>
      <p:pic>
        <p:nvPicPr>
          <p:cNvPr id="404" name="Picture Placeholder 8"/>
          <p:cNvPicPr>
            <a:picLocks noGrp="1" noChangeAspect="1"/>
          </p:cNvPicPr>
          <p:nvPr>
            <p:ph type="pic" idx="16"/>
          </p:nvPr>
        </p:nvPicPr>
        <p:blipFill>
          <a:blip r:embed="rId5">
            <a:extLst>
              <a:ext uri="{28A0092B-C50C-407E-A947-70E740481C1C}">
                <a14:useLocalDpi xmlns:a14="http://schemas.microsoft.com/office/drawing/2010/main" val="0"/>
              </a:ext>
            </a:extLst>
          </a:blip>
          <a:srcRect/>
          <a:stretch/>
        </p:blipFill>
        <p:spPr>
          <a:xfrm>
            <a:off x="8455477" y="3317985"/>
            <a:ext cx="1915887" cy="2917369"/>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8CD7261-77E2-4922-ACD9-D98B895338AC}"/>
              </a:ext>
            </a:extLst>
          </p:cNvPr>
          <p:cNvSpPr/>
          <p:nvPr/>
        </p:nvSpPr>
        <p:spPr>
          <a:xfrm>
            <a:off x="2013325" y="1376072"/>
            <a:ext cx="2384505" cy="2353772"/>
          </a:xfrm>
          <a:prstGeom prst="rect">
            <a:avLst/>
          </a:prstGeom>
          <a:solidFill>
            <a:srgbClr val="FFC6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747B171-967C-44CF-8AED-0155DB9B55B1}"/>
              </a:ext>
            </a:extLst>
          </p:cNvPr>
          <p:cNvSpPr/>
          <p:nvPr/>
        </p:nvSpPr>
        <p:spPr>
          <a:xfrm>
            <a:off x="7780960" y="3739264"/>
            <a:ext cx="2384505" cy="2353772"/>
          </a:xfrm>
          <a:prstGeom prst="rect">
            <a:avLst/>
          </a:prstGeom>
          <a:solidFill>
            <a:srgbClr val="FFC6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hape 3767"/>
          <p:cNvSpPr/>
          <p:nvPr/>
        </p:nvSpPr>
        <p:spPr>
          <a:xfrm>
            <a:off x="8786487" y="4021625"/>
            <a:ext cx="373452" cy="373452"/>
          </a:xfrm>
          <a:custGeom>
            <a:avLst/>
            <a:gdLst/>
            <a:ahLst/>
            <a:cxnLst>
              <a:cxn ang="0">
                <a:pos x="wd2" y="hd2"/>
              </a:cxn>
              <a:cxn ang="5400000">
                <a:pos x="wd2" y="hd2"/>
              </a:cxn>
              <a:cxn ang="10800000">
                <a:pos x="wd2" y="hd2"/>
              </a:cxn>
              <a:cxn ang="16200000">
                <a:pos x="wd2" y="hd2"/>
              </a:cxn>
            </a:cxnLst>
            <a:rect l="0" t="0" r="r" b="b"/>
            <a:pathLst>
              <a:path w="21600" h="21600" extrusionOk="0">
                <a:moveTo>
                  <a:pt x="12764" y="19636"/>
                </a:moveTo>
                <a:cubicBezTo>
                  <a:pt x="12764" y="20178"/>
                  <a:pt x="12324" y="20618"/>
                  <a:pt x="11782" y="20618"/>
                </a:cubicBezTo>
                <a:lnTo>
                  <a:pt x="9818" y="20618"/>
                </a:lnTo>
                <a:cubicBezTo>
                  <a:pt x="9276" y="20618"/>
                  <a:pt x="8836" y="20178"/>
                  <a:pt x="8836" y="19636"/>
                </a:cubicBezTo>
                <a:lnTo>
                  <a:pt x="8836" y="17673"/>
                </a:lnTo>
                <a:cubicBezTo>
                  <a:pt x="8836" y="17131"/>
                  <a:pt x="9276" y="16691"/>
                  <a:pt x="9818" y="16691"/>
                </a:cubicBezTo>
                <a:lnTo>
                  <a:pt x="11782" y="16691"/>
                </a:lnTo>
                <a:cubicBezTo>
                  <a:pt x="12324" y="16691"/>
                  <a:pt x="12764" y="17131"/>
                  <a:pt x="12764" y="17673"/>
                </a:cubicBezTo>
                <a:cubicBezTo>
                  <a:pt x="12764" y="17673"/>
                  <a:pt x="12764" y="19636"/>
                  <a:pt x="12764" y="19636"/>
                </a:cubicBezTo>
                <a:close/>
                <a:moveTo>
                  <a:pt x="11782" y="15709"/>
                </a:moveTo>
                <a:lnTo>
                  <a:pt x="9818" y="15709"/>
                </a:lnTo>
                <a:cubicBezTo>
                  <a:pt x="8734" y="15709"/>
                  <a:pt x="7855" y="16588"/>
                  <a:pt x="7855" y="17673"/>
                </a:cubicBezTo>
                <a:lnTo>
                  <a:pt x="7855" y="19636"/>
                </a:lnTo>
                <a:cubicBezTo>
                  <a:pt x="7855" y="20721"/>
                  <a:pt x="8734" y="21600"/>
                  <a:pt x="9818" y="21600"/>
                </a:cubicBezTo>
                <a:lnTo>
                  <a:pt x="11782" y="21600"/>
                </a:lnTo>
                <a:cubicBezTo>
                  <a:pt x="12866" y="21600"/>
                  <a:pt x="13745" y="20721"/>
                  <a:pt x="13745" y="19636"/>
                </a:cubicBezTo>
                <a:lnTo>
                  <a:pt x="13745" y="17673"/>
                </a:lnTo>
                <a:cubicBezTo>
                  <a:pt x="13745" y="16588"/>
                  <a:pt x="12866" y="15709"/>
                  <a:pt x="11782" y="15709"/>
                </a:cubicBezTo>
                <a:moveTo>
                  <a:pt x="20618" y="19636"/>
                </a:moveTo>
                <a:cubicBezTo>
                  <a:pt x="20618" y="20178"/>
                  <a:pt x="20178" y="20618"/>
                  <a:pt x="19636" y="20618"/>
                </a:cubicBezTo>
                <a:lnTo>
                  <a:pt x="17673" y="20618"/>
                </a:lnTo>
                <a:cubicBezTo>
                  <a:pt x="17131" y="20618"/>
                  <a:pt x="16691" y="20178"/>
                  <a:pt x="16691" y="19636"/>
                </a:cubicBezTo>
                <a:lnTo>
                  <a:pt x="16691" y="17673"/>
                </a:lnTo>
                <a:cubicBezTo>
                  <a:pt x="16691" y="17131"/>
                  <a:pt x="17131" y="16691"/>
                  <a:pt x="17673" y="16691"/>
                </a:cubicBezTo>
                <a:lnTo>
                  <a:pt x="19636" y="16691"/>
                </a:lnTo>
                <a:cubicBezTo>
                  <a:pt x="20178" y="16691"/>
                  <a:pt x="20618" y="17131"/>
                  <a:pt x="20618" y="17673"/>
                </a:cubicBezTo>
                <a:cubicBezTo>
                  <a:pt x="20618" y="17673"/>
                  <a:pt x="20618" y="19636"/>
                  <a:pt x="20618" y="19636"/>
                </a:cubicBezTo>
                <a:close/>
                <a:moveTo>
                  <a:pt x="19636" y="15709"/>
                </a:moveTo>
                <a:lnTo>
                  <a:pt x="17673" y="15709"/>
                </a:lnTo>
                <a:cubicBezTo>
                  <a:pt x="16588" y="15709"/>
                  <a:pt x="15709" y="16588"/>
                  <a:pt x="15709" y="17673"/>
                </a:cubicBezTo>
                <a:lnTo>
                  <a:pt x="15709" y="19636"/>
                </a:lnTo>
                <a:cubicBezTo>
                  <a:pt x="15709" y="20721"/>
                  <a:pt x="16588" y="21600"/>
                  <a:pt x="17673" y="21600"/>
                </a:cubicBezTo>
                <a:lnTo>
                  <a:pt x="19636" y="21600"/>
                </a:lnTo>
                <a:cubicBezTo>
                  <a:pt x="20721" y="21600"/>
                  <a:pt x="21600" y="20721"/>
                  <a:pt x="21600" y="19636"/>
                </a:cubicBezTo>
                <a:lnTo>
                  <a:pt x="21600" y="17673"/>
                </a:lnTo>
                <a:cubicBezTo>
                  <a:pt x="21600" y="16588"/>
                  <a:pt x="20721" y="15709"/>
                  <a:pt x="19636" y="15709"/>
                </a:cubicBezTo>
                <a:moveTo>
                  <a:pt x="4909" y="19636"/>
                </a:moveTo>
                <a:cubicBezTo>
                  <a:pt x="4909" y="20178"/>
                  <a:pt x="4469" y="20618"/>
                  <a:pt x="3927" y="20618"/>
                </a:cubicBezTo>
                <a:lnTo>
                  <a:pt x="1964" y="20618"/>
                </a:lnTo>
                <a:cubicBezTo>
                  <a:pt x="1422" y="20618"/>
                  <a:pt x="982" y="20178"/>
                  <a:pt x="982" y="19636"/>
                </a:cubicBezTo>
                <a:lnTo>
                  <a:pt x="982" y="17673"/>
                </a:lnTo>
                <a:cubicBezTo>
                  <a:pt x="982" y="17131"/>
                  <a:pt x="1422" y="16691"/>
                  <a:pt x="1964" y="16691"/>
                </a:cubicBezTo>
                <a:lnTo>
                  <a:pt x="3927" y="16691"/>
                </a:lnTo>
                <a:cubicBezTo>
                  <a:pt x="4469" y="16691"/>
                  <a:pt x="4909" y="17131"/>
                  <a:pt x="4909" y="17673"/>
                </a:cubicBezTo>
                <a:cubicBezTo>
                  <a:pt x="4909" y="17673"/>
                  <a:pt x="4909" y="19636"/>
                  <a:pt x="4909" y="19636"/>
                </a:cubicBezTo>
                <a:close/>
                <a:moveTo>
                  <a:pt x="3927" y="15709"/>
                </a:moveTo>
                <a:lnTo>
                  <a:pt x="1964" y="15709"/>
                </a:lnTo>
                <a:cubicBezTo>
                  <a:pt x="879" y="15709"/>
                  <a:pt x="0" y="16588"/>
                  <a:pt x="0" y="17673"/>
                </a:cubicBezTo>
                <a:lnTo>
                  <a:pt x="0" y="19636"/>
                </a:lnTo>
                <a:cubicBezTo>
                  <a:pt x="0" y="20721"/>
                  <a:pt x="879" y="21600"/>
                  <a:pt x="1964" y="21600"/>
                </a:cubicBezTo>
                <a:lnTo>
                  <a:pt x="3927" y="21600"/>
                </a:lnTo>
                <a:cubicBezTo>
                  <a:pt x="5012" y="21600"/>
                  <a:pt x="5891" y="20721"/>
                  <a:pt x="5891" y="19636"/>
                </a:cubicBezTo>
                <a:lnTo>
                  <a:pt x="5891" y="17673"/>
                </a:lnTo>
                <a:cubicBezTo>
                  <a:pt x="5891" y="16588"/>
                  <a:pt x="5012" y="15709"/>
                  <a:pt x="3927" y="15709"/>
                </a:cubicBezTo>
                <a:moveTo>
                  <a:pt x="2945" y="14727"/>
                </a:moveTo>
                <a:cubicBezTo>
                  <a:pt x="3217" y="14727"/>
                  <a:pt x="3436" y="14508"/>
                  <a:pt x="3436" y="14236"/>
                </a:cubicBezTo>
                <a:lnTo>
                  <a:pt x="3436" y="10800"/>
                </a:lnTo>
                <a:lnTo>
                  <a:pt x="10309" y="10800"/>
                </a:lnTo>
                <a:lnTo>
                  <a:pt x="10309" y="14236"/>
                </a:lnTo>
                <a:cubicBezTo>
                  <a:pt x="10309" y="14508"/>
                  <a:pt x="10529" y="14727"/>
                  <a:pt x="10800" y="14727"/>
                </a:cubicBezTo>
                <a:cubicBezTo>
                  <a:pt x="11071" y="14727"/>
                  <a:pt x="11291" y="14508"/>
                  <a:pt x="11291" y="14236"/>
                </a:cubicBezTo>
                <a:lnTo>
                  <a:pt x="11291" y="10800"/>
                </a:lnTo>
                <a:lnTo>
                  <a:pt x="18164" y="10800"/>
                </a:lnTo>
                <a:lnTo>
                  <a:pt x="18164" y="14236"/>
                </a:lnTo>
                <a:cubicBezTo>
                  <a:pt x="18164" y="14508"/>
                  <a:pt x="18384" y="14727"/>
                  <a:pt x="18655" y="14727"/>
                </a:cubicBezTo>
                <a:cubicBezTo>
                  <a:pt x="18926" y="14727"/>
                  <a:pt x="19145" y="14508"/>
                  <a:pt x="19145" y="14236"/>
                </a:cubicBezTo>
                <a:lnTo>
                  <a:pt x="19145" y="10309"/>
                </a:lnTo>
                <a:cubicBezTo>
                  <a:pt x="19145" y="10038"/>
                  <a:pt x="18926" y="9818"/>
                  <a:pt x="18655" y="9818"/>
                </a:cubicBezTo>
                <a:lnTo>
                  <a:pt x="11291" y="9818"/>
                </a:lnTo>
                <a:lnTo>
                  <a:pt x="11291" y="7364"/>
                </a:lnTo>
                <a:cubicBezTo>
                  <a:pt x="11291" y="7093"/>
                  <a:pt x="11071" y="6873"/>
                  <a:pt x="10800" y="6873"/>
                </a:cubicBezTo>
                <a:cubicBezTo>
                  <a:pt x="10529" y="6873"/>
                  <a:pt x="10309" y="7093"/>
                  <a:pt x="10309" y="7364"/>
                </a:cubicBezTo>
                <a:lnTo>
                  <a:pt x="10309" y="9818"/>
                </a:lnTo>
                <a:lnTo>
                  <a:pt x="2945" y="9818"/>
                </a:lnTo>
                <a:cubicBezTo>
                  <a:pt x="2674" y="9818"/>
                  <a:pt x="2455" y="10038"/>
                  <a:pt x="2455" y="10309"/>
                </a:cubicBezTo>
                <a:lnTo>
                  <a:pt x="2455" y="14236"/>
                </a:lnTo>
                <a:cubicBezTo>
                  <a:pt x="2455" y="14508"/>
                  <a:pt x="2674" y="14727"/>
                  <a:pt x="2945" y="14727"/>
                </a:cubicBezTo>
                <a:moveTo>
                  <a:pt x="8836" y="1964"/>
                </a:moveTo>
                <a:cubicBezTo>
                  <a:pt x="8836" y="1422"/>
                  <a:pt x="9276" y="982"/>
                  <a:pt x="9818" y="982"/>
                </a:cubicBezTo>
                <a:lnTo>
                  <a:pt x="11782" y="982"/>
                </a:lnTo>
                <a:cubicBezTo>
                  <a:pt x="12324" y="982"/>
                  <a:pt x="12764" y="1422"/>
                  <a:pt x="12764" y="1964"/>
                </a:cubicBezTo>
                <a:lnTo>
                  <a:pt x="12764" y="3927"/>
                </a:lnTo>
                <a:cubicBezTo>
                  <a:pt x="12764" y="4469"/>
                  <a:pt x="12324" y="4909"/>
                  <a:pt x="11782" y="4909"/>
                </a:cubicBezTo>
                <a:lnTo>
                  <a:pt x="9818" y="4909"/>
                </a:lnTo>
                <a:cubicBezTo>
                  <a:pt x="9276" y="4909"/>
                  <a:pt x="8836" y="4469"/>
                  <a:pt x="8836" y="3927"/>
                </a:cubicBezTo>
                <a:cubicBezTo>
                  <a:pt x="8836" y="3927"/>
                  <a:pt x="8836" y="1964"/>
                  <a:pt x="8836" y="1964"/>
                </a:cubicBezTo>
                <a:close/>
                <a:moveTo>
                  <a:pt x="9818" y="5891"/>
                </a:moveTo>
                <a:lnTo>
                  <a:pt x="11782" y="5891"/>
                </a:lnTo>
                <a:cubicBezTo>
                  <a:pt x="12866" y="5891"/>
                  <a:pt x="13745" y="5012"/>
                  <a:pt x="13745" y="3927"/>
                </a:cubicBezTo>
                <a:lnTo>
                  <a:pt x="13745" y="1964"/>
                </a:lnTo>
                <a:cubicBezTo>
                  <a:pt x="13745" y="879"/>
                  <a:pt x="12866" y="0"/>
                  <a:pt x="11782" y="0"/>
                </a:cubicBezTo>
                <a:lnTo>
                  <a:pt x="9818" y="0"/>
                </a:lnTo>
                <a:cubicBezTo>
                  <a:pt x="8734" y="0"/>
                  <a:pt x="7855" y="879"/>
                  <a:pt x="7855" y="1964"/>
                </a:cubicBezTo>
                <a:lnTo>
                  <a:pt x="7855" y="3927"/>
                </a:lnTo>
                <a:cubicBezTo>
                  <a:pt x="7855" y="5012"/>
                  <a:pt x="8734" y="5891"/>
                  <a:pt x="9818" y="5891"/>
                </a:cubicBezTo>
              </a:path>
            </a:pathLst>
          </a:custGeom>
          <a:solidFill>
            <a:schemeClr val="tx1"/>
          </a:solidFill>
          <a:ln w="12700">
            <a:miter lim="400000"/>
          </a:ln>
        </p:spPr>
        <p:txBody>
          <a:bodyPr lIns="38100" tIns="38100" rIns="38100" bIns="38100" anchor="ctr"/>
          <a:lstStyle/>
          <a:p>
            <a:endParaRPr>
              <a:solidFill>
                <a:prstClr val="black"/>
              </a:solidFill>
              <a:latin typeface="Source Sans Pro" panose="020B0503030403020204" pitchFamily="34" charset="0"/>
            </a:endParaRPr>
          </a:p>
        </p:txBody>
      </p:sp>
      <p:sp>
        <p:nvSpPr>
          <p:cNvPr id="26" name="Shape 3602"/>
          <p:cNvSpPr/>
          <p:nvPr/>
        </p:nvSpPr>
        <p:spPr>
          <a:xfrm>
            <a:off x="8841529" y="1663230"/>
            <a:ext cx="271601" cy="373452"/>
          </a:xfrm>
          <a:custGeom>
            <a:avLst/>
            <a:gdLst/>
            <a:ahLst/>
            <a:cxnLst>
              <a:cxn ang="0">
                <a:pos x="wd2" y="hd2"/>
              </a:cxn>
              <a:cxn ang="5400000">
                <a:pos x="wd2" y="hd2"/>
              </a:cxn>
              <a:cxn ang="10800000">
                <a:pos x="wd2" y="hd2"/>
              </a:cxn>
              <a:cxn ang="16200000">
                <a:pos x="wd2" y="hd2"/>
              </a:cxn>
            </a:cxnLst>
            <a:rect l="0" t="0" r="r" b="b"/>
            <a:pathLst>
              <a:path w="21600" h="21600" extrusionOk="0">
                <a:moveTo>
                  <a:pt x="11475" y="15573"/>
                </a:moveTo>
                <a:lnTo>
                  <a:pt x="11475" y="16200"/>
                </a:lnTo>
                <a:cubicBezTo>
                  <a:pt x="11475" y="16471"/>
                  <a:pt x="11172" y="16691"/>
                  <a:pt x="10800" y="16691"/>
                </a:cubicBezTo>
                <a:cubicBezTo>
                  <a:pt x="10428" y="16691"/>
                  <a:pt x="10125" y="16471"/>
                  <a:pt x="10125" y="16200"/>
                </a:cubicBezTo>
                <a:lnTo>
                  <a:pt x="10125" y="15573"/>
                </a:lnTo>
                <a:cubicBezTo>
                  <a:pt x="9723" y="15403"/>
                  <a:pt x="9450" y="15090"/>
                  <a:pt x="9450" y="14727"/>
                </a:cubicBezTo>
                <a:cubicBezTo>
                  <a:pt x="9450" y="14185"/>
                  <a:pt x="10055" y="13745"/>
                  <a:pt x="10800" y="13745"/>
                </a:cubicBezTo>
                <a:cubicBezTo>
                  <a:pt x="11545" y="13745"/>
                  <a:pt x="12150" y="14185"/>
                  <a:pt x="12150" y="14727"/>
                </a:cubicBezTo>
                <a:cubicBezTo>
                  <a:pt x="12150" y="15090"/>
                  <a:pt x="11876" y="15403"/>
                  <a:pt x="11475" y="15573"/>
                </a:cubicBezTo>
                <a:moveTo>
                  <a:pt x="10800" y="12764"/>
                </a:moveTo>
                <a:cubicBezTo>
                  <a:pt x="9309" y="12764"/>
                  <a:pt x="8100" y="13643"/>
                  <a:pt x="8100" y="14727"/>
                </a:cubicBezTo>
                <a:cubicBezTo>
                  <a:pt x="8100" y="15232"/>
                  <a:pt x="8369" y="15686"/>
                  <a:pt x="8798" y="16034"/>
                </a:cubicBezTo>
                <a:cubicBezTo>
                  <a:pt x="8789" y="16089"/>
                  <a:pt x="8775" y="16143"/>
                  <a:pt x="8775" y="16200"/>
                </a:cubicBezTo>
                <a:cubicBezTo>
                  <a:pt x="8775" y="17014"/>
                  <a:pt x="9681" y="17673"/>
                  <a:pt x="10800" y="17673"/>
                </a:cubicBezTo>
                <a:cubicBezTo>
                  <a:pt x="11919" y="17673"/>
                  <a:pt x="12825" y="17014"/>
                  <a:pt x="12825" y="16200"/>
                </a:cubicBezTo>
                <a:cubicBezTo>
                  <a:pt x="12825" y="16143"/>
                  <a:pt x="12810" y="16089"/>
                  <a:pt x="12802" y="16034"/>
                </a:cubicBezTo>
                <a:cubicBezTo>
                  <a:pt x="13231" y="15687"/>
                  <a:pt x="13500" y="15232"/>
                  <a:pt x="13500" y="14727"/>
                </a:cubicBezTo>
                <a:cubicBezTo>
                  <a:pt x="13500" y="13643"/>
                  <a:pt x="12291" y="12764"/>
                  <a:pt x="10800" y="12764"/>
                </a:cubicBezTo>
                <a:moveTo>
                  <a:pt x="20250" y="19636"/>
                </a:moveTo>
                <a:cubicBezTo>
                  <a:pt x="20250" y="20179"/>
                  <a:pt x="19645" y="20618"/>
                  <a:pt x="18900" y="20618"/>
                </a:cubicBezTo>
                <a:lnTo>
                  <a:pt x="2700" y="20618"/>
                </a:lnTo>
                <a:cubicBezTo>
                  <a:pt x="1955" y="20618"/>
                  <a:pt x="1350" y="20179"/>
                  <a:pt x="1350" y="19636"/>
                </a:cubicBezTo>
                <a:lnTo>
                  <a:pt x="1350" y="10800"/>
                </a:lnTo>
                <a:cubicBezTo>
                  <a:pt x="1350" y="10258"/>
                  <a:pt x="1955" y="9818"/>
                  <a:pt x="2700" y="9818"/>
                </a:cubicBezTo>
                <a:lnTo>
                  <a:pt x="18900" y="9818"/>
                </a:lnTo>
                <a:cubicBezTo>
                  <a:pt x="19645" y="9818"/>
                  <a:pt x="20250" y="10258"/>
                  <a:pt x="20250" y="10800"/>
                </a:cubicBezTo>
                <a:cubicBezTo>
                  <a:pt x="20250" y="10800"/>
                  <a:pt x="20250" y="19636"/>
                  <a:pt x="20250" y="19636"/>
                </a:cubicBezTo>
                <a:close/>
                <a:moveTo>
                  <a:pt x="18900" y="8836"/>
                </a:moveTo>
                <a:lnTo>
                  <a:pt x="18900" y="5891"/>
                </a:lnTo>
                <a:cubicBezTo>
                  <a:pt x="18900" y="2638"/>
                  <a:pt x="15273" y="0"/>
                  <a:pt x="10800" y="0"/>
                </a:cubicBezTo>
                <a:cubicBezTo>
                  <a:pt x="6327" y="0"/>
                  <a:pt x="2700" y="2638"/>
                  <a:pt x="2700" y="5891"/>
                </a:cubicBezTo>
                <a:cubicBezTo>
                  <a:pt x="2700" y="6162"/>
                  <a:pt x="3003" y="6382"/>
                  <a:pt x="3375" y="6382"/>
                </a:cubicBezTo>
                <a:cubicBezTo>
                  <a:pt x="3747" y="6382"/>
                  <a:pt x="4050" y="6162"/>
                  <a:pt x="4050" y="5891"/>
                </a:cubicBezTo>
                <a:cubicBezTo>
                  <a:pt x="4050" y="3180"/>
                  <a:pt x="7072" y="982"/>
                  <a:pt x="10800" y="982"/>
                </a:cubicBezTo>
                <a:cubicBezTo>
                  <a:pt x="14528" y="982"/>
                  <a:pt x="17550" y="3180"/>
                  <a:pt x="17550" y="5891"/>
                </a:cubicBezTo>
                <a:lnTo>
                  <a:pt x="17550" y="8836"/>
                </a:lnTo>
                <a:lnTo>
                  <a:pt x="2700" y="8836"/>
                </a:lnTo>
                <a:cubicBezTo>
                  <a:pt x="1209" y="8836"/>
                  <a:pt x="0" y="9716"/>
                  <a:pt x="0" y="10800"/>
                </a:cubicBezTo>
                <a:lnTo>
                  <a:pt x="0" y="19636"/>
                </a:lnTo>
                <a:cubicBezTo>
                  <a:pt x="0" y="20721"/>
                  <a:pt x="1209" y="21600"/>
                  <a:pt x="2700" y="21600"/>
                </a:cubicBezTo>
                <a:lnTo>
                  <a:pt x="18900" y="21600"/>
                </a:lnTo>
                <a:cubicBezTo>
                  <a:pt x="20391" y="21600"/>
                  <a:pt x="21600" y="20721"/>
                  <a:pt x="21600" y="19636"/>
                </a:cubicBezTo>
                <a:lnTo>
                  <a:pt x="21600" y="10800"/>
                </a:lnTo>
                <a:cubicBezTo>
                  <a:pt x="21600" y="9716"/>
                  <a:pt x="20391" y="8836"/>
                  <a:pt x="18900" y="8836"/>
                </a:cubicBezTo>
              </a:path>
            </a:pathLst>
          </a:custGeom>
          <a:solidFill>
            <a:schemeClr val="tx1"/>
          </a:solidFill>
          <a:ln w="12700">
            <a:miter lim="400000"/>
          </a:ln>
        </p:spPr>
        <p:txBody>
          <a:bodyPr lIns="38100" tIns="38100" rIns="38100" bIns="38100" anchor="ctr"/>
          <a:lstStyle/>
          <a:p>
            <a:endParaRPr>
              <a:solidFill>
                <a:prstClr val="black"/>
              </a:solidFill>
              <a:latin typeface="Source Sans Pro" panose="020B0503030403020204" pitchFamily="34" charset="0"/>
            </a:endParaRPr>
          </a:p>
        </p:txBody>
      </p:sp>
      <p:sp>
        <p:nvSpPr>
          <p:cNvPr id="25" name="Shape 3620"/>
          <p:cNvSpPr/>
          <p:nvPr/>
        </p:nvSpPr>
        <p:spPr>
          <a:xfrm>
            <a:off x="3032061" y="4026198"/>
            <a:ext cx="373452" cy="373452"/>
          </a:xfrm>
          <a:custGeom>
            <a:avLst/>
            <a:gdLst/>
            <a:ahLst/>
            <a:cxnLst>
              <a:cxn ang="0">
                <a:pos x="wd2" y="hd2"/>
              </a:cxn>
              <a:cxn ang="5400000">
                <a:pos x="wd2" y="hd2"/>
              </a:cxn>
              <a:cxn ang="10800000">
                <a:pos x="wd2" y="hd2"/>
              </a:cxn>
              <a:cxn ang="16200000">
                <a:pos x="wd2" y="hd2"/>
              </a:cxn>
            </a:cxnLst>
            <a:rect l="0" t="0" r="r" b="b"/>
            <a:pathLst>
              <a:path w="21600" h="21600" extrusionOk="0">
                <a:moveTo>
                  <a:pt x="18073" y="17379"/>
                </a:moveTo>
                <a:lnTo>
                  <a:pt x="15643" y="14949"/>
                </a:lnTo>
                <a:cubicBezTo>
                  <a:pt x="16600" y="13832"/>
                  <a:pt x="17182" y="12386"/>
                  <a:pt x="17182" y="10800"/>
                </a:cubicBezTo>
                <a:cubicBezTo>
                  <a:pt x="17182" y="9214"/>
                  <a:pt x="16600" y="7767"/>
                  <a:pt x="15643" y="6651"/>
                </a:cubicBezTo>
                <a:lnTo>
                  <a:pt x="18073" y="4221"/>
                </a:lnTo>
                <a:cubicBezTo>
                  <a:pt x="19649" y="5963"/>
                  <a:pt x="20618" y="8266"/>
                  <a:pt x="20618" y="10800"/>
                </a:cubicBezTo>
                <a:cubicBezTo>
                  <a:pt x="20618" y="13335"/>
                  <a:pt x="19649" y="15637"/>
                  <a:pt x="18073" y="17379"/>
                </a:cubicBezTo>
                <a:moveTo>
                  <a:pt x="10800" y="20619"/>
                </a:moveTo>
                <a:cubicBezTo>
                  <a:pt x="8265" y="20619"/>
                  <a:pt x="5963" y="19650"/>
                  <a:pt x="4221" y="18073"/>
                </a:cubicBezTo>
                <a:lnTo>
                  <a:pt x="6651" y="15643"/>
                </a:lnTo>
                <a:cubicBezTo>
                  <a:pt x="7767" y="16600"/>
                  <a:pt x="9214" y="17182"/>
                  <a:pt x="10800" y="17182"/>
                </a:cubicBezTo>
                <a:cubicBezTo>
                  <a:pt x="12386" y="17182"/>
                  <a:pt x="13833" y="16600"/>
                  <a:pt x="14949" y="15643"/>
                </a:cubicBezTo>
                <a:lnTo>
                  <a:pt x="17379" y="18073"/>
                </a:lnTo>
                <a:cubicBezTo>
                  <a:pt x="15637" y="19650"/>
                  <a:pt x="13334" y="20619"/>
                  <a:pt x="10800" y="20619"/>
                </a:cubicBezTo>
                <a:moveTo>
                  <a:pt x="982" y="10800"/>
                </a:moveTo>
                <a:cubicBezTo>
                  <a:pt x="982" y="8266"/>
                  <a:pt x="1950" y="5963"/>
                  <a:pt x="3527" y="4221"/>
                </a:cubicBezTo>
                <a:lnTo>
                  <a:pt x="5957" y="6651"/>
                </a:lnTo>
                <a:cubicBezTo>
                  <a:pt x="4999" y="7767"/>
                  <a:pt x="4418" y="9214"/>
                  <a:pt x="4418" y="10800"/>
                </a:cubicBezTo>
                <a:cubicBezTo>
                  <a:pt x="4418" y="12386"/>
                  <a:pt x="4999" y="13832"/>
                  <a:pt x="5957" y="14949"/>
                </a:cubicBezTo>
                <a:lnTo>
                  <a:pt x="3527" y="17379"/>
                </a:lnTo>
                <a:cubicBezTo>
                  <a:pt x="1950" y="15637"/>
                  <a:pt x="982" y="13335"/>
                  <a:pt x="982" y="10800"/>
                </a:cubicBezTo>
                <a:moveTo>
                  <a:pt x="16200" y="10800"/>
                </a:moveTo>
                <a:cubicBezTo>
                  <a:pt x="16200" y="13782"/>
                  <a:pt x="13782" y="16200"/>
                  <a:pt x="10800" y="16200"/>
                </a:cubicBezTo>
                <a:cubicBezTo>
                  <a:pt x="7817" y="16200"/>
                  <a:pt x="5400" y="13782"/>
                  <a:pt x="5400" y="10800"/>
                </a:cubicBezTo>
                <a:cubicBezTo>
                  <a:pt x="5400" y="7817"/>
                  <a:pt x="7817" y="5400"/>
                  <a:pt x="10800" y="5400"/>
                </a:cubicBezTo>
                <a:cubicBezTo>
                  <a:pt x="13782" y="5400"/>
                  <a:pt x="16200" y="7817"/>
                  <a:pt x="16200" y="10800"/>
                </a:cubicBezTo>
                <a:moveTo>
                  <a:pt x="10800" y="982"/>
                </a:moveTo>
                <a:cubicBezTo>
                  <a:pt x="13334" y="982"/>
                  <a:pt x="15637" y="1950"/>
                  <a:pt x="17379" y="3527"/>
                </a:cubicBezTo>
                <a:lnTo>
                  <a:pt x="14949" y="5957"/>
                </a:lnTo>
                <a:cubicBezTo>
                  <a:pt x="13832" y="4999"/>
                  <a:pt x="12386" y="4418"/>
                  <a:pt x="10800" y="4418"/>
                </a:cubicBezTo>
                <a:cubicBezTo>
                  <a:pt x="9214" y="4418"/>
                  <a:pt x="7767" y="4999"/>
                  <a:pt x="6651" y="5957"/>
                </a:cubicBezTo>
                <a:lnTo>
                  <a:pt x="4221" y="3527"/>
                </a:lnTo>
                <a:cubicBezTo>
                  <a:pt x="5963" y="1950"/>
                  <a:pt x="8265" y="982"/>
                  <a:pt x="10800" y="982"/>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solidFill>
            <a:schemeClr val="tx1"/>
          </a:solidFill>
          <a:ln w="12700">
            <a:miter lim="400000"/>
          </a:ln>
        </p:spPr>
        <p:txBody>
          <a:bodyPr lIns="38100" tIns="38100" rIns="38100" bIns="38100" anchor="ctr"/>
          <a:lstStyle/>
          <a:p>
            <a:endParaRPr>
              <a:solidFill>
                <a:prstClr val="black"/>
              </a:solidFill>
              <a:latin typeface="Source Sans Pro" panose="020B0503030403020204" pitchFamily="34" charset="0"/>
            </a:endParaRPr>
          </a:p>
        </p:txBody>
      </p:sp>
      <p:sp>
        <p:nvSpPr>
          <p:cNvPr id="12" name="TextBox 11"/>
          <p:cNvSpPr txBox="1"/>
          <p:nvPr/>
        </p:nvSpPr>
        <p:spPr>
          <a:xfrm>
            <a:off x="2341601" y="2297924"/>
            <a:ext cx="1754372" cy="150875"/>
          </a:xfrm>
          <a:prstGeom prst="rect">
            <a:avLst/>
          </a:prstGeom>
          <a:noFill/>
        </p:spPr>
        <p:txBody>
          <a:bodyPr wrap="square" lIns="0" tIns="0" rIns="0" bIns="0" rtlCol="0">
            <a:spAutoFit/>
          </a:bodyPr>
          <a:lstStyle/>
          <a:p>
            <a:pPr algn="ctr">
              <a:lnSpc>
                <a:spcPct val="80000"/>
              </a:lnSpc>
            </a:pPr>
            <a:r>
              <a:rPr lang="en-US" sz="1200" b="1" spc="200" dirty="0">
                <a:latin typeface="Source Sans Pro" panose="020B0503030403020204" pitchFamily="34" charset="0"/>
                <a:ea typeface="Titillium" charset="0"/>
                <a:cs typeface="Titillium" charset="0"/>
              </a:rPr>
              <a:t>Introduction</a:t>
            </a:r>
          </a:p>
        </p:txBody>
      </p:sp>
      <p:sp>
        <p:nvSpPr>
          <p:cNvPr id="13" name="TextBox 12"/>
          <p:cNvSpPr txBox="1"/>
          <p:nvPr/>
        </p:nvSpPr>
        <p:spPr>
          <a:xfrm>
            <a:off x="2061519" y="2552958"/>
            <a:ext cx="2314538" cy="247825"/>
          </a:xfrm>
          <a:prstGeom prst="rect">
            <a:avLst/>
          </a:prstGeom>
          <a:noFill/>
        </p:spPr>
        <p:txBody>
          <a:bodyPr wrap="square" lIns="0" tIns="0" rIns="91440" bIns="0" rtlCol="0">
            <a:spAutoFit/>
          </a:bodyPr>
          <a:lstStyle/>
          <a:p>
            <a:pPr algn="ctr">
              <a:lnSpc>
                <a:spcPct val="150000"/>
              </a:lnSpc>
            </a:pPr>
            <a:r>
              <a:rPr lang="en-US" sz="1200" dirty="0">
                <a:solidFill>
                  <a:schemeClr val="tx1">
                    <a:alpha val="60000"/>
                  </a:schemeClr>
                </a:solidFill>
                <a:latin typeface="Source Sans Pro" panose="020B0503030403020204" pitchFamily="34" charset="0"/>
                <a:ea typeface="Titillium" charset="0"/>
                <a:cs typeface="Titillium" charset="0"/>
              </a:rPr>
              <a:t>Conversational Banking</a:t>
            </a:r>
          </a:p>
        </p:txBody>
      </p:sp>
      <p:sp>
        <p:nvSpPr>
          <p:cNvPr id="15" name="Shape 3624"/>
          <p:cNvSpPr/>
          <p:nvPr/>
        </p:nvSpPr>
        <p:spPr>
          <a:xfrm>
            <a:off x="3049036" y="1675408"/>
            <a:ext cx="339502" cy="339502"/>
          </a:xfrm>
          <a:custGeom>
            <a:avLst/>
            <a:gdLst/>
            <a:ahLst/>
            <a:cxnLst>
              <a:cxn ang="0">
                <a:pos x="wd2" y="hd2"/>
              </a:cxn>
              <a:cxn ang="5400000">
                <a:pos x="wd2" y="hd2"/>
              </a:cxn>
              <a:cxn ang="10800000">
                <a:pos x="wd2" y="hd2"/>
              </a:cxn>
              <a:cxn ang="16200000">
                <a:pos x="wd2" y="hd2"/>
              </a:cxn>
            </a:cxnLst>
            <a:rect l="0" t="0" r="r" b="b"/>
            <a:pathLst>
              <a:path w="21600" h="21600" extrusionOk="0">
                <a:moveTo>
                  <a:pt x="19755" y="6010"/>
                </a:moveTo>
                <a:lnTo>
                  <a:pt x="18630" y="7136"/>
                </a:lnTo>
                <a:lnTo>
                  <a:pt x="14465" y="2970"/>
                </a:lnTo>
                <a:lnTo>
                  <a:pt x="15590" y="1845"/>
                </a:lnTo>
                <a:cubicBezTo>
                  <a:pt x="15590" y="1845"/>
                  <a:pt x="16391" y="982"/>
                  <a:pt x="17673" y="982"/>
                </a:cubicBezTo>
                <a:cubicBezTo>
                  <a:pt x="19300" y="982"/>
                  <a:pt x="20618" y="2300"/>
                  <a:pt x="20618" y="3927"/>
                </a:cubicBezTo>
                <a:cubicBezTo>
                  <a:pt x="20618" y="4741"/>
                  <a:pt x="20288" y="5477"/>
                  <a:pt x="19755" y="6010"/>
                </a:cubicBezTo>
                <a:moveTo>
                  <a:pt x="7364" y="18402"/>
                </a:moveTo>
                <a:lnTo>
                  <a:pt x="7364" y="14727"/>
                </a:lnTo>
                <a:cubicBezTo>
                  <a:pt x="7364" y="14456"/>
                  <a:pt x="7144" y="14236"/>
                  <a:pt x="6873" y="14236"/>
                </a:cubicBezTo>
                <a:lnTo>
                  <a:pt x="3198" y="14236"/>
                </a:lnTo>
                <a:lnTo>
                  <a:pt x="13770" y="3665"/>
                </a:lnTo>
                <a:lnTo>
                  <a:pt x="17935" y="7830"/>
                </a:lnTo>
                <a:cubicBezTo>
                  <a:pt x="17935" y="7830"/>
                  <a:pt x="7364" y="18402"/>
                  <a:pt x="7364" y="18402"/>
                </a:cubicBezTo>
                <a:close/>
                <a:moveTo>
                  <a:pt x="6382" y="19042"/>
                </a:moveTo>
                <a:lnTo>
                  <a:pt x="2945" y="19845"/>
                </a:lnTo>
                <a:lnTo>
                  <a:pt x="2945" y="18655"/>
                </a:lnTo>
                <a:lnTo>
                  <a:pt x="1755" y="18655"/>
                </a:lnTo>
                <a:lnTo>
                  <a:pt x="2558" y="15218"/>
                </a:lnTo>
                <a:lnTo>
                  <a:pt x="6382" y="15218"/>
                </a:lnTo>
                <a:cubicBezTo>
                  <a:pt x="6382" y="15218"/>
                  <a:pt x="6382" y="19042"/>
                  <a:pt x="6382" y="19042"/>
                </a:cubicBezTo>
                <a:close/>
                <a:moveTo>
                  <a:pt x="17673" y="0"/>
                </a:moveTo>
                <a:cubicBezTo>
                  <a:pt x="16588" y="0"/>
                  <a:pt x="15606" y="439"/>
                  <a:pt x="14896" y="1151"/>
                </a:cubicBezTo>
                <a:lnTo>
                  <a:pt x="1641" y="14405"/>
                </a:lnTo>
                <a:lnTo>
                  <a:pt x="0" y="21600"/>
                </a:lnTo>
                <a:lnTo>
                  <a:pt x="7195" y="19959"/>
                </a:lnTo>
                <a:lnTo>
                  <a:pt x="20449" y="6704"/>
                </a:lnTo>
                <a:cubicBezTo>
                  <a:pt x="21160" y="5994"/>
                  <a:pt x="21600" y="5012"/>
                  <a:pt x="21600" y="3927"/>
                </a:cubicBezTo>
                <a:cubicBezTo>
                  <a:pt x="21600" y="1758"/>
                  <a:pt x="19842" y="0"/>
                  <a:pt x="17673" y="0"/>
                </a:cubicBezTo>
              </a:path>
            </a:pathLst>
          </a:custGeom>
          <a:solidFill>
            <a:schemeClr val="tx1"/>
          </a:solidFill>
          <a:ln w="12700">
            <a:miter lim="400000"/>
          </a:ln>
        </p:spPr>
        <p:txBody>
          <a:bodyPr lIns="38100" tIns="38100" rIns="38100" bIns="38100" anchor="ctr"/>
          <a:lstStyle/>
          <a:p>
            <a:endParaRPr>
              <a:solidFill>
                <a:prstClr val="black"/>
              </a:solidFill>
              <a:latin typeface="Source Sans Pro" panose="020B0503030403020204" pitchFamily="34" charset="0"/>
            </a:endParaRPr>
          </a:p>
        </p:txBody>
      </p:sp>
      <p:sp>
        <p:nvSpPr>
          <p:cNvPr id="16" name="TextBox 15"/>
          <p:cNvSpPr txBox="1"/>
          <p:nvPr/>
        </p:nvSpPr>
        <p:spPr>
          <a:xfrm>
            <a:off x="2341601" y="4661116"/>
            <a:ext cx="1754372" cy="298608"/>
          </a:xfrm>
          <a:prstGeom prst="rect">
            <a:avLst/>
          </a:prstGeom>
          <a:noFill/>
        </p:spPr>
        <p:txBody>
          <a:bodyPr wrap="square" lIns="0" tIns="0" rIns="0" bIns="0" rtlCol="0">
            <a:spAutoFit/>
          </a:bodyPr>
          <a:lstStyle/>
          <a:p>
            <a:pPr algn="ctr">
              <a:lnSpc>
                <a:spcPct val="80000"/>
              </a:lnSpc>
            </a:pPr>
            <a:r>
              <a:rPr lang="en-US" sz="1200" b="1" spc="200" dirty="0">
                <a:latin typeface="Source Sans Pro" panose="020B0503030403020204" pitchFamily="34" charset="0"/>
                <a:ea typeface="Titillium" charset="0"/>
                <a:cs typeface="Titillium" charset="0"/>
              </a:rPr>
              <a:t>The Concierge Experience</a:t>
            </a:r>
          </a:p>
        </p:txBody>
      </p:sp>
      <p:sp>
        <p:nvSpPr>
          <p:cNvPr id="17" name="TextBox 16"/>
          <p:cNvSpPr txBox="1"/>
          <p:nvPr/>
        </p:nvSpPr>
        <p:spPr>
          <a:xfrm>
            <a:off x="2061518" y="5066429"/>
            <a:ext cx="2314538" cy="524824"/>
          </a:xfrm>
          <a:prstGeom prst="rect">
            <a:avLst/>
          </a:prstGeom>
          <a:noFill/>
        </p:spPr>
        <p:txBody>
          <a:bodyPr wrap="square" lIns="0" tIns="0" rIns="91440" bIns="0" rtlCol="0">
            <a:spAutoFit/>
          </a:bodyPr>
          <a:lstStyle/>
          <a:p>
            <a:pPr algn="ctr">
              <a:lnSpc>
                <a:spcPct val="150000"/>
              </a:lnSpc>
            </a:pPr>
            <a:r>
              <a:rPr lang="en-US" sz="1200" dirty="0">
                <a:solidFill>
                  <a:schemeClr val="tx1">
                    <a:alpha val="60000"/>
                  </a:schemeClr>
                </a:solidFill>
                <a:latin typeface="Source Sans Pro" panose="020B0503030403020204" pitchFamily="34" charset="0"/>
                <a:ea typeface="Titillium" charset="0"/>
                <a:cs typeface="Titillium" charset="0"/>
              </a:rPr>
              <a:t>Bella focuses on Love and Kindness, we are all now a family </a:t>
            </a:r>
          </a:p>
        </p:txBody>
      </p:sp>
      <p:sp>
        <p:nvSpPr>
          <p:cNvPr id="19" name="TextBox 18"/>
          <p:cNvSpPr txBox="1"/>
          <p:nvPr/>
        </p:nvSpPr>
        <p:spPr>
          <a:xfrm>
            <a:off x="8100144" y="2297924"/>
            <a:ext cx="1754372" cy="298608"/>
          </a:xfrm>
          <a:prstGeom prst="rect">
            <a:avLst/>
          </a:prstGeom>
          <a:noFill/>
        </p:spPr>
        <p:txBody>
          <a:bodyPr wrap="square" lIns="0" tIns="0" rIns="0" bIns="0" rtlCol="0">
            <a:spAutoFit/>
          </a:bodyPr>
          <a:lstStyle/>
          <a:p>
            <a:pPr algn="ctr">
              <a:lnSpc>
                <a:spcPct val="80000"/>
              </a:lnSpc>
            </a:pPr>
            <a:r>
              <a:rPr lang="en-US" sz="1200" b="1" spc="200" dirty="0">
                <a:latin typeface="Source Sans Pro" panose="020B0503030403020204" pitchFamily="34" charset="0"/>
                <a:ea typeface="Titillium" charset="0"/>
                <a:cs typeface="Titillium" charset="0"/>
              </a:rPr>
              <a:t>Tips for Customer Service</a:t>
            </a:r>
          </a:p>
        </p:txBody>
      </p:sp>
      <p:sp>
        <p:nvSpPr>
          <p:cNvPr id="20" name="TextBox 19"/>
          <p:cNvSpPr txBox="1"/>
          <p:nvPr/>
        </p:nvSpPr>
        <p:spPr>
          <a:xfrm>
            <a:off x="7820062" y="2552958"/>
            <a:ext cx="2314538" cy="524824"/>
          </a:xfrm>
          <a:prstGeom prst="rect">
            <a:avLst/>
          </a:prstGeom>
          <a:noFill/>
        </p:spPr>
        <p:txBody>
          <a:bodyPr wrap="square" lIns="0" tIns="0" rIns="91440" bIns="0" rtlCol="0">
            <a:spAutoFit/>
          </a:bodyPr>
          <a:lstStyle/>
          <a:p>
            <a:pPr algn="ctr">
              <a:lnSpc>
                <a:spcPct val="150000"/>
              </a:lnSpc>
            </a:pPr>
            <a:r>
              <a:rPr lang="en-US" sz="1200" dirty="0">
                <a:solidFill>
                  <a:schemeClr val="tx1">
                    <a:alpha val="60000"/>
                  </a:schemeClr>
                </a:solidFill>
                <a:latin typeface="Source Sans Pro" panose="020B0503030403020204" pitchFamily="34" charset="0"/>
                <a:ea typeface="Titillium" charset="0"/>
                <a:cs typeface="Titillium" charset="0"/>
              </a:rPr>
              <a:t>And doing the best to create a fantastic experience.</a:t>
            </a:r>
          </a:p>
        </p:txBody>
      </p:sp>
      <p:sp>
        <p:nvSpPr>
          <p:cNvPr id="22" name="TextBox 21"/>
          <p:cNvSpPr txBox="1"/>
          <p:nvPr/>
        </p:nvSpPr>
        <p:spPr>
          <a:xfrm>
            <a:off x="8100144" y="4661116"/>
            <a:ext cx="1754372" cy="150875"/>
          </a:xfrm>
          <a:prstGeom prst="rect">
            <a:avLst/>
          </a:prstGeom>
          <a:noFill/>
        </p:spPr>
        <p:txBody>
          <a:bodyPr wrap="square" lIns="0" tIns="0" rIns="0" bIns="0" rtlCol="0">
            <a:spAutoFit/>
          </a:bodyPr>
          <a:lstStyle/>
          <a:p>
            <a:pPr algn="ctr">
              <a:lnSpc>
                <a:spcPct val="80000"/>
              </a:lnSpc>
            </a:pPr>
            <a:r>
              <a:rPr lang="en-US" sz="1200" b="1" spc="200" dirty="0">
                <a:latin typeface="Source Sans Pro" panose="020B0503030403020204" pitchFamily="34" charset="0"/>
                <a:ea typeface="Titillium" charset="0"/>
                <a:cs typeface="Titillium" charset="0"/>
              </a:rPr>
              <a:t>Conclusion</a:t>
            </a:r>
          </a:p>
        </p:txBody>
      </p:sp>
      <p:sp>
        <p:nvSpPr>
          <p:cNvPr id="23" name="TextBox 22"/>
          <p:cNvSpPr txBox="1"/>
          <p:nvPr/>
        </p:nvSpPr>
        <p:spPr>
          <a:xfrm>
            <a:off x="7820062" y="4916150"/>
            <a:ext cx="2314538" cy="247825"/>
          </a:xfrm>
          <a:prstGeom prst="rect">
            <a:avLst/>
          </a:prstGeom>
          <a:noFill/>
        </p:spPr>
        <p:txBody>
          <a:bodyPr wrap="square" lIns="0" tIns="0" rIns="91440" bIns="0" rtlCol="0">
            <a:spAutoFit/>
          </a:bodyPr>
          <a:lstStyle/>
          <a:p>
            <a:pPr algn="ctr">
              <a:lnSpc>
                <a:spcPct val="150000"/>
              </a:lnSpc>
            </a:pPr>
            <a:r>
              <a:rPr lang="en-US" sz="1200" dirty="0">
                <a:solidFill>
                  <a:schemeClr val="tx1">
                    <a:alpha val="60000"/>
                  </a:schemeClr>
                </a:solidFill>
                <a:latin typeface="Source Sans Pro" panose="020B0503030403020204" pitchFamily="34" charset="0"/>
                <a:ea typeface="Titillium" charset="0"/>
                <a:cs typeface="Titillium" charset="0"/>
              </a:rPr>
              <a:t>Bella loves me</a:t>
            </a:r>
          </a:p>
        </p:txBody>
      </p:sp>
      <p:pic>
        <p:nvPicPr>
          <p:cNvPr id="4" name="Picture Placeholder 3">
            <a:extLst>
              <a:ext uri="{FF2B5EF4-FFF2-40B4-BE49-F238E27FC236}">
                <a16:creationId xmlns:a16="http://schemas.microsoft.com/office/drawing/2014/main" id="{E09E4CE6-9F2F-4453-95E1-370D159CFDF0}"/>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l="13966" r="13966"/>
          <a:stretch>
            <a:fillRect/>
          </a:stretch>
        </p:blipFill>
        <p:spPr>
          <a:noFill/>
        </p:spPr>
      </p:pic>
    </p:spTree>
    <p:extLst>
      <p:ext uri="{BB962C8B-B14F-4D97-AF65-F5344CB8AC3E}">
        <p14:creationId xmlns:p14="http://schemas.microsoft.com/office/powerpoint/2010/main" val="14563396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A2C53"/>
        </a:solidFill>
        <a:effectLst/>
      </p:bgPr>
    </p:bg>
    <p:spTree>
      <p:nvGrpSpPr>
        <p:cNvPr id="1" name=""/>
        <p:cNvGrpSpPr/>
        <p:nvPr/>
      </p:nvGrpSpPr>
      <p:grpSpPr>
        <a:xfrm>
          <a:off x="0" y="0"/>
          <a:ext cx="0" cy="0"/>
          <a:chOff x="0" y="0"/>
          <a:chExt cx="0" cy="0"/>
        </a:xfrm>
      </p:grpSpPr>
      <p:sp>
        <p:nvSpPr>
          <p:cNvPr id="397" name="Subtitle 2"/>
          <p:cNvSpPr txBox="1"/>
          <p:nvPr/>
        </p:nvSpPr>
        <p:spPr>
          <a:xfrm>
            <a:off x="2027916" y="376800"/>
            <a:ext cx="8136165" cy="144655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gn="ctr">
              <a:spcBef>
                <a:spcPts val="1000"/>
              </a:spcBef>
              <a:defRPr sz="4400">
                <a:solidFill>
                  <a:srgbClr val="FFFFFF"/>
                </a:solidFill>
                <a:latin typeface="Source Sans Pro Black"/>
                <a:ea typeface="Source Sans Pro Black"/>
                <a:cs typeface="Source Sans Pro Black"/>
                <a:sym typeface="Source Sans Pro Black"/>
              </a:defRPr>
            </a:lvl1pPr>
          </a:lstStyle>
          <a:p>
            <a:pPr marL="0" marR="0" lvl="0" indent="0" algn="ctr" defTabSz="914400" rtl="0" eaLnBrk="1" fontAlgn="auto" latinLnBrk="0" hangingPunct="0">
              <a:lnSpc>
                <a:spcPct val="100000"/>
              </a:lnSpc>
              <a:spcBef>
                <a:spcPts val="1000"/>
              </a:spcBef>
              <a:spcAft>
                <a:spcPts val="0"/>
              </a:spcAft>
              <a:buClrTx/>
              <a:buSzTx/>
              <a:buFontTx/>
              <a:buNone/>
              <a:tabLst/>
              <a:defRPr/>
            </a:pPr>
            <a:r>
              <a:rPr kumimoji="0" lang="en-US" sz="4400" b="0" i="0" u="none" strike="noStrike" kern="0" cap="none" spc="0" normalizeH="0" baseline="0" noProof="0" dirty="0">
                <a:ln>
                  <a:noFill/>
                </a:ln>
                <a:solidFill>
                  <a:srgbClr val="FFFFFF"/>
                </a:solidFill>
                <a:effectLst/>
                <a:uLnTx/>
                <a:uFillTx/>
                <a:latin typeface="Source Sans Pro Black"/>
                <a:ea typeface="Source Sans Pro Black"/>
                <a:sym typeface="Source Sans Pro Black"/>
              </a:rPr>
              <a:t>Good Customer Service is a Continuous Learning Process</a:t>
            </a:r>
          </a:p>
        </p:txBody>
      </p:sp>
      <p:sp>
        <p:nvSpPr>
          <p:cNvPr id="399" name="Straight Connector 3"/>
          <p:cNvSpPr/>
          <p:nvPr/>
        </p:nvSpPr>
        <p:spPr>
          <a:xfrm>
            <a:off x="5065486" y="1959129"/>
            <a:ext cx="1300843" cy="2"/>
          </a:xfrm>
          <a:prstGeom prst="line">
            <a:avLst/>
          </a:prstGeom>
          <a:ln w="57150">
            <a:solidFill>
              <a:srgbClr val="D53E76"/>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0" name="Rectangle 4"/>
          <p:cNvSpPr txBox="1"/>
          <p:nvPr/>
        </p:nvSpPr>
        <p:spPr>
          <a:xfrm>
            <a:off x="2261054" y="2213930"/>
            <a:ext cx="8290831" cy="1264642"/>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gn="ctr">
              <a:lnSpc>
                <a:spcPct val="150000"/>
              </a:lnSpc>
              <a:defRPr sz="900">
                <a:solidFill>
                  <a:srgbClr val="FFFFFF"/>
                </a:solidFill>
                <a:latin typeface="Lato Regular"/>
                <a:ea typeface="Lato Regular"/>
                <a:cs typeface="Lato Regular"/>
                <a:sym typeface="Lato Regular"/>
              </a:defRPr>
            </a:lvl1p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Every customer is unique and every support situation is different. In order to handle surprises, sense a customer’s mood, address new challenges accordingly, you have to be willing to keep learning. Strive to have a deep understanding of your customer’s challenges and continue to search for better ways to address them.</a:t>
            </a:r>
          </a:p>
        </p:txBody>
      </p:sp>
      <p:pic>
        <p:nvPicPr>
          <p:cNvPr id="402" name="Picture Placeholder 6"/>
          <p:cNvPicPr>
            <a:picLocks noGrp="1" noChangeAspect="1"/>
          </p:cNvPicPr>
          <p:nvPr>
            <p:ph type="pic" idx="14"/>
          </p:nvPr>
        </p:nvPicPr>
        <p:blipFill>
          <a:blip r:embed="rId2">
            <a:extLst>
              <a:ext uri="{28A0092B-C50C-407E-A947-70E740481C1C}">
                <a14:useLocalDpi xmlns:a14="http://schemas.microsoft.com/office/drawing/2010/main" val="0"/>
              </a:ext>
            </a:extLst>
          </a:blip>
          <a:srcRect/>
          <a:stretch/>
        </p:blipFill>
        <p:spPr>
          <a:xfrm>
            <a:off x="4169682" y="3724385"/>
            <a:ext cx="1641021" cy="2917371"/>
          </a:xfrm>
          <a:prstGeom prst="rect">
            <a:avLst/>
          </a:prstGeom>
        </p:spPr>
      </p:pic>
      <p:pic>
        <p:nvPicPr>
          <p:cNvPr id="403" name="Picture Placeholder 7"/>
          <p:cNvPicPr>
            <a:picLocks noGrp="1" noChangeAspect="1"/>
          </p:cNvPicPr>
          <p:nvPr>
            <p:ph type="pic" idx="15"/>
          </p:nvPr>
        </p:nvPicPr>
        <p:blipFill>
          <a:blip r:embed="rId3">
            <a:extLst>
              <a:ext uri="{28A0092B-C50C-407E-A947-70E740481C1C}">
                <a14:useLocalDpi xmlns:a14="http://schemas.microsoft.com/office/drawing/2010/main" val="0"/>
              </a:ext>
            </a:extLst>
          </a:blip>
          <a:srcRect/>
          <a:stretch/>
        </p:blipFill>
        <p:spPr>
          <a:xfrm>
            <a:off x="6243863" y="3724386"/>
            <a:ext cx="1915887" cy="2917370"/>
          </a:xfrm>
          <a:prstGeom prst="rect">
            <a:avLst/>
          </a:prstGeom>
        </p:spPr>
      </p:pic>
    </p:spTree>
    <p:extLst>
      <p:ext uri="{BB962C8B-B14F-4D97-AF65-F5344CB8AC3E}">
        <p14:creationId xmlns:p14="http://schemas.microsoft.com/office/powerpoint/2010/main" val="1521371634"/>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2A2C53"/>
        </a:solidFill>
        <a:effectLst/>
      </p:bgPr>
    </p:bg>
    <p:spTree>
      <p:nvGrpSpPr>
        <p:cNvPr id="1" name=""/>
        <p:cNvGrpSpPr/>
        <p:nvPr/>
      </p:nvGrpSpPr>
      <p:grpSpPr>
        <a:xfrm>
          <a:off x="0" y="0"/>
          <a:ext cx="0" cy="0"/>
          <a:chOff x="0" y="0"/>
          <a:chExt cx="0" cy="0"/>
        </a:xfrm>
      </p:grpSpPr>
      <p:sp>
        <p:nvSpPr>
          <p:cNvPr id="397" name="Subtitle 2"/>
          <p:cNvSpPr txBox="1"/>
          <p:nvPr/>
        </p:nvSpPr>
        <p:spPr>
          <a:xfrm>
            <a:off x="2778578" y="313563"/>
            <a:ext cx="7053942" cy="144655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gn="ctr">
              <a:spcBef>
                <a:spcPts val="1000"/>
              </a:spcBef>
              <a:defRPr sz="4400">
                <a:solidFill>
                  <a:srgbClr val="FFFFFF"/>
                </a:solidFill>
                <a:latin typeface="Source Sans Pro Black"/>
                <a:ea typeface="Source Sans Pro Black"/>
                <a:cs typeface="Source Sans Pro Black"/>
                <a:sym typeface="Source Sans Pro Black"/>
              </a:defRPr>
            </a:lvl1pPr>
          </a:lstStyle>
          <a:p>
            <a:pPr marL="0" marR="0" lvl="0" indent="0" algn="ctr" defTabSz="914400" rtl="0" eaLnBrk="1" fontAlgn="auto" latinLnBrk="0" hangingPunct="0">
              <a:lnSpc>
                <a:spcPct val="100000"/>
              </a:lnSpc>
              <a:spcBef>
                <a:spcPts val="1000"/>
              </a:spcBef>
              <a:spcAft>
                <a:spcPts val="0"/>
              </a:spcAft>
              <a:buClrTx/>
              <a:buSzTx/>
              <a:buFontTx/>
              <a:buNone/>
              <a:tabLst/>
              <a:defRPr/>
            </a:pPr>
            <a:r>
              <a:rPr kumimoji="0" lang="en-US" sz="4400" b="0" i="0" u="none" strike="noStrike" kern="0" cap="none" spc="0" normalizeH="0" baseline="0" noProof="0" dirty="0">
                <a:ln>
                  <a:noFill/>
                </a:ln>
                <a:solidFill>
                  <a:srgbClr val="FFFFFF"/>
                </a:solidFill>
                <a:effectLst/>
                <a:uLnTx/>
                <a:uFillTx/>
                <a:latin typeface="Source Sans Pro Black"/>
                <a:ea typeface="Source Sans Pro Black"/>
                <a:sym typeface="Source Sans Pro Black"/>
              </a:rPr>
              <a:t>Ask Customers if They Understand</a:t>
            </a:r>
          </a:p>
        </p:txBody>
      </p:sp>
      <p:sp>
        <p:nvSpPr>
          <p:cNvPr id="399" name="Straight Connector 3"/>
          <p:cNvSpPr/>
          <p:nvPr/>
        </p:nvSpPr>
        <p:spPr>
          <a:xfrm>
            <a:off x="5549900" y="1959129"/>
            <a:ext cx="1092200" cy="1"/>
          </a:xfrm>
          <a:prstGeom prst="line">
            <a:avLst/>
          </a:prstGeom>
          <a:ln w="57150">
            <a:solidFill>
              <a:srgbClr val="D53E76"/>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0" name="Rectangle 4"/>
          <p:cNvSpPr txBox="1"/>
          <p:nvPr/>
        </p:nvSpPr>
        <p:spPr>
          <a:xfrm>
            <a:off x="2261055" y="2213930"/>
            <a:ext cx="7669888" cy="156100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lnSpc>
                <a:spcPct val="150000"/>
              </a:lnSpc>
              <a:defRPr sz="900">
                <a:solidFill>
                  <a:srgbClr val="FFFFFF"/>
                </a:solidFill>
                <a:latin typeface="Lato Regular"/>
                <a:ea typeface="Lato Regular"/>
                <a:cs typeface="Lato Regular"/>
                <a:sym typeface="Lato Regular"/>
              </a:defRPr>
            </a:lvl1p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Make sure your customers know exactly what you mean. You don’t want your customers to think they’re getting 25% off when they’re actually getting 25% more product. Ask customers if they understand what you’re saying. Use positive language, stay cheerful no matter what, and never end a conversation without confirming the customer understands and is satisfied.</a:t>
            </a:r>
          </a:p>
        </p:txBody>
      </p:sp>
      <p:pic>
        <p:nvPicPr>
          <p:cNvPr id="402" name="Picture Placeholder 6"/>
          <p:cNvPicPr>
            <a:picLocks noGrp="1" noChangeAspect="1"/>
          </p:cNvPicPr>
          <p:nvPr>
            <p:ph type="pic" idx="14"/>
          </p:nvPr>
        </p:nvPicPr>
        <p:blipFill>
          <a:blip r:embed="rId2">
            <a:extLst>
              <a:ext uri="{28A0092B-C50C-407E-A947-70E740481C1C}">
                <a14:useLocalDpi xmlns:a14="http://schemas.microsoft.com/office/drawing/2010/main" val="0"/>
              </a:ext>
            </a:extLst>
          </a:blip>
          <a:srcRect/>
          <a:stretch/>
        </p:blipFill>
        <p:spPr>
          <a:xfrm>
            <a:off x="4169954" y="3862019"/>
            <a:ext cx="1640475" cy="2917371"/>
          </a:xfrm>
          <a:prstGeom prst="rect">
            <a:avLst/>
          </a:prstGeom>
        </p:spPr>
      </p:pic>
      <p:pic>
        <p:nvPicPr>
          <p:cNvPr id="403" name="Picture Placeholder 7"/>
          <p:cNvPicPr>
            <a:picLocks noGrp="1" noChangeAspect="1"/>
          </p:cNvPicPr>
          <p:nvPr>
            <p:ph type="pic" idx="15"/>
          </p:nvPr>
        </p:nvPicPr>
        <p:blipFill>
          <a:blip r:embed="rId3">
            <a:extLst>
              <a:ext uri="{28A0092B-C50C-407E-A947-70E740481C1C}">
                <a14:useLocalDpi xmlns:a14="http://schemas.microsoft.com/office/drawing/2010/main" val="0"/>
              </a:ext>
            </a:extLst>
          </a:blip>
          <a:srcRect/>
          <a:stretch/>
        </p:blipFill>
        <p:spPr>
          <a:xfrm>
            <a:off x="6329934" y="3862019"/>
            <a:ext cx="1867116" cy="2917370"/>
          </a:xfrm>
          <a:prstGeom prst="rect">
            <a:avLst/>
          </a:prstGeom>
        </p:spPr>
      </p:pic>
    </p:spTree>
    <p:extLst>
      <p:ext uri="{BB962C8B-B14F-4D97-AF65-F5344CB8AC3E}">
        <p14:creationId xmlns:p14="http://schemas.microsoft.com/office/powerpoint/2010/main" val="1133492187"/>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A2C53"/>
        </a:solidFill>
        <a:effectLst/>
      </p:bgPr>
    </p:bg>
    <p:spTree>
      <p:nvGrpSpPr>
        <p:cNvPr id="1" name=""/>
        <p:cNvGrpSpPr/>
        <p:nvPr/>
      </p:nvGrpSpPr>
      <p:grpSpPr>
        <a:xfrm>
          <a:off x="0" y="0"/>
          <a:ext cx="0" cy="0"/>
          <a:chOff x="0" y="0"/>
          <a:chExt cx="0" cy="0"/>
        </a:xfrm>
      </p:grpSpPr>
      <p:sp>
        <p:nvSpPr>
          <p:cNvPr id="397" name="Subtitle 2"/>
          <p:cNvSpPr txBox="1"/>
          <p:nvPr/>
        </p:nvSpPr>
        <p:spPr>
          <a:xfrm>
            <a:off x="2778578" y="313563"/>
            <a:ext cx="7053942" cy="144655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ctr">
              <a:spcBef>
                <a:spcPts val="1000"/>
              </a:spcBef>
              <a:defRPr sz="4400">
                <a:solidFill>
                  <a:srgbClr val="FFFFFF"/>
                </a:solidFill>
                <a:latin typeface="Source Sans Pro Black"/>
                <a:ea typeface="Source Sans Pro Black"/>
                <a:cs typeface="Source Sans Pro Black"/>
                <a:sym typeface="Source Sans Pro Black"/>
              </a:defRPr>
            </a:lvl1pPr>
          </a:lstStyle>
          <a:p>
            <a:pPr marL="0" marR="0" lvl="0" indent="0" algn="ctr" defTabSz="914400" rtl="0" eaLnBrk="1" fontAlgn="auto" latinLnBrk="0" hangingPunct="0">
              <a:lnSpc>
                <a:spcPct val="100000"/>
              </a:lnSpc>
              <a:spcBef>
                <a:spcPts val="1000"/>
              </a:spcBef>
              <a:spcAft>
                <a:spcPts val="0"/>
              </a:spcAft>
              <a:buClrTx/>
              <a:buSzTx/>
              <a:buFontTx/>
              <a:buNone/>
              <a:tabLst/>
              <a:defRPr/>
            </a:pPr>
            <a:r>
              <a:rPr kumimoji="0" lang="en-US" sz="4400" b="0" i="0" u="none" strike="noStrike" kern="0" cap="none" spc="0" normalizeH="0" baseline="0" noProof="0" dirty="0">
                <a:ln>
                  <a:noFill/>
                </a:ln>
                <a:solidFill>
                  <a:srgbClr val="FFFFFF"/>
                </a:solidFill>
                <a:effectLst/>
                <a:uLnTx/>
                <a:uFillTx/>
                <a:latin typeface="Source Sans Pro Black"/>
                <a:ea typeface="Source Sans Pro Black"/>
                <a:sym typeface="Source Sans Pro Black"/>
              </a:rPr>
              <a:t>Show Your Customers Your Work Ethic</a:t>
            </a:r>
          </a:p>
        </p:txBody>
      </p:sp>
      <p:sp>
        <p:nvSpPr>
          <p:cNvPr id="399" name="Straight Connector 3"/>
          <p:cNvSpPr/>
          <p:nvPr/>
        </p:nvSpPr>
        <p:spPr>
          <a:xfrm>
            <a:off x="5549900" y="1959129"/>
            <a:ext cx="1092200" cy="1"/>
          </a:xfrm>
          <a:prstGeom prst="line">
            <a:avLst/>
          </a:prstGeom>
          <a:ln w="57150">
            <a:solidFill>
              <a:srgbClr val="D53E76"/>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0" name="Rectangle 4"/>
          <p:cNvSpPr txBox="1"/>
          <p:nvPr/>
        </p:nvSpPr>
        <p:spPr>
          <a:xfrm>
            <a:off x="2261055" y="2213930"/>
            <a:ext cx="7669888" cy="126464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lnSpc>
                <a:spcPct val="150000"/>
              </a:lnSpc>
              <a:defRPr sz="900">
                <a:solidFill>
                  <a:srgbClr val="FFFFFF"/>
                </a:solidFill>
                <a:latin typeface="Lato Regular"/>
                <a:ea typeface="Lato Regular"/>
                <a:cs typeface="Lato Regular"/>
                <a:sym typeface="Lato Regular"/>
              </a:defRPr>
            </a:lvl1p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Customers appreciate a rep who doesn’t pass the buck and sticks with them until their problem is solved. However, you can’t spend too much time handling one customer while others are waiting. You have to stay focused on your goals to achieve the right balance.</a:t>
            </a:r>
          </a:p>
        </p:txBody>
      </p:sp>
      <p:pic>
        <p:nvPicPr>
          <p:cNvPr id="7" name="Picture Placeholder 6">
            <a:extLst>
              <a:ext uri="{FF2B5EF4-FFF2-40B4-BE49-F238E27FC236}">
                <a16:creationId xmlns:a16="http://schemas.microsoft.com/office/drawing/2014/main" id="{4D3C14BC-2745-403F-BA0A-169D57CAC08F}"/>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28128" r="28128"/>
          <a:stretch>
            <a:fillRect/>
          </a:stretch>
        </p:blipFill>
        <p:spPr>
          <a:xfrm>
            <a:off x="4049484" y="3627066"/>
            <a:ext cx="1915886" cy="2917371"/>
          </a:xfrm>
        </p:spPr>
      </p:pic>
      <p:pic>
        <p:nvPicPr>
          <p:cNvPr id="3074" name="Picture 2" descr="Image result for tumblr aesthetic happy | Yellow aesthetic, Powerful  quotes, Wit and delight">
            <a:extLst>
              <a:ext uri="{FF2B5EF4-FFF2-40B4-BE49-F238E27FC236}">
                <a16:creationId xmlns:a16="http://schemas.microsoft.com/office/drawing/2014/main" id="{1C8F6B3F-76D4-4E70-A41F-7E38D0BE8B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7569" y="3627066"/>
            <a:ext cx="2002401" cy="2917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369776"/>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2A2C53"/>
        </a:solidFill>
        <a:effectLst/>
      </p:bgPr>
    </p:bg>
    <p:spTree>
      <p:nvGrpSpPr>
        <p:cNvPr id="1" name=""/>
        <p:cNvGrpSpPr/>
        <p:nvPr/>
      </p:nvGrpSpPr>
      <p:grpSpPr>
        <a:xfrm>
          <a:off x="0" y="0"/>
          <a:ext cx="0" cy="0"/>
          <a:chOff x="0" y="0"/>
          <a:chExt cx="0" cy="0"/>
        </a:xfrm>
      </p:grpSpPr>
      <p:sp>
        <p:nvSpPr>
          <p:cNvPr id="397" name="Subtitle 2"/>
          <p:cNvSpPr txBox="1"/>
          <p:nvPr/>
        </p:nvSpPr>
        <p:spPr>
          <a:xfrm>
            <a:off x="2778578" y="313563"/>
            <a:ext cx="7053942" cy="144655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gn="ctr">
              <a:spcBef>
                <a:spcPts val="1000"/>
              </a:spcBef>
              <a:defRPr sz="4400">
                <a:solidFill>
                  <a:srgbClr val="FFFFFF"/>
                </a:solidFill>
                <a:latin typeface="Source Sans Pro Black"/>
                <a:ea typeface="Source Sans Pro Black"/>
                <a:cs typeface="Source Sans Pro Black"/>
                <a:sym typeface="Source Sans Pro Black"/>
              </a:defRPr>
            </a:lvl1pPr>
          </a:lstStyle>
          <a:p>
            <a:pPr marL="0" marR="0" lvl="0" indent="0" algn="ctr" defTabSz="914400" rtl="0" eaLnBrk="1" fontAlgn="auto" latinLnBrk="0" hangingPunct="0">
              <a:lnSpc>
                <a:spcPct val="100000"/>
              </a:lnSpc>
              <a:spcBef>
                <a:spcPts val="1000"/>
              </a:spcBef>
              <a:spcAft>
                <a:spcPts val="0"/>
              </a:spcAft>
              <a:buClrTx/>
              <a:buSzTx/>
              <a:buFontTx/>
              <a:buNone/>
              <a:tabLst/>
              <a:defRPr/>
            </a:pPr>
            <a:r>
              <a:rPr kumimoji="0" lang="en-US" sz="4400" b="0" i="0" u="none" strike="noStrike" kern="0" cap="none" spc="0" normalizeH="0" baseline="0" noProof="0" dirty="0">
                <a:ln>
                  <a:noFill/>
                </a:ln>
                <a:solidFill>
                  <a:srgbClr val="FFFFFF"/>
                </a:solidFill>
                <a:effectLst/>
                <a:uLnTx/>
                <a:uFillTx/>
                <a:latin typeface="Source Sans Pro Black"/>
                <a:ea typeface="Source Sans Pro Black"/>
                <a:sym typeface="Source Sans Pro Black"/>
              </a:rPr>
              <a:t>Don’t Be Afraid to Say “I Don’t Know”</a:t>
            </a:r>
          </a:p>
        </p:txBody>
      </p:sp>
      <p:sp>
        <p:nvSpPr>
          <p:cNvPr id="399" name="Straight Connector 3"/>
          <p:cNvSpPr/>
          <p:nvPr/>
        </p:nvSpPr>
        <p:spPr>
          <a:xfrm>
            <a:off x="5549900" y="1959129"/>
            <a:ext cx="1092200" cy="1"/>
          </a:xfrm>
          <a:prstGeom prst="line">
            <a:avLst/>
          </a:prstGeom>
          <a:ln w="57150">
            <a:solidFill>
              <a:srgbClr val="D53E76"/>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0" name="Rectangle 4"/>
          <p:cNvSpPr txBox="1"/>
          <p:nvPr/>
        </p:nvSpPr>
        <p:spPr>
          <a:xfrm>
            <a:off x="2261055" y="2213930"/>
            <a:ext cx="7669888" cy="1857368"/>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lnSpc>
                <a:spcPct val="150000"/>
              </a:lnSpc>
              <a:defRPr sz="900">
                <a:solidFill>
                  <a:srgbClr val="FFFFFF"/>
                </a:solidFill>
                <a:latin typeface="Lato Regular"/>
                <a:ea typeface="Lato Regular"/>
                <a:cs typeface="Lato Regular"/>
                <a:sym typeface="Lato Regular"/>
              </a:defRPr>
            </a:lvl1p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Your customers rely on you to know your product inside out. It’s your job to stay informed enough to respond to questions or at least know where to turn if the questions become too technical for you to answer. If you don’t know the answer it is okay to say to your customers “I don’t know”, as long as you follow it up with “but I’ll find out”. Customers will appreciate your honesty and your efforts to find the right answer.</a:t>
            </a:r>
          </a:p>
        </p:txBody>
      </p:sp>
      <p:pic>
        <p:nvPicPr>
          <p:cNvPr id="3074" name="Picture 2">
            <a:extLst>
              <a:ext uri="{FF2B5EF4-FFF2-40B4-BE49-F238E27FC236}">
                <a16:creationId xmlns:a16="http://schemas.microsoft.com/office/drawing/2014/main" id="{1C8F6B3F-76D4-4E70-A41F-7E38D0BE8B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7083946" y="3849688"/>
            <a:ext cx="2002401" cy="29162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Placeholder 4">
            <a:extLst>
              <a:ext uri="{FF2B5EF4-FFF2-40B4-BE49-F238E27FC236}">
                <a16:creationId xmlns:a16="http://schemas.microsoft.com/office/drawing/2014/main" id="{A587200D-58A6-41D4-82CD-847F2306355D}"/>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8544" r="18544"/>
          <a:stretch>
            <a:fillRect/>
          </a:stretch>
        </p:blipFill>
        <p:spPr>
          <a:xfrm>
            <a:off x="3160713" y="3849688"/>
            <a:ext cx="1916112" cy="2916237"/>
          </a:xfrm>
        </p:spPr>
      </p:pic>
    </p:spTree>
    <p:extLst>
      <p:ext uri="{BB962C8B-B14F-4D97-AF65-F5344CB8AC3E}">
        <p14:creationId xmlns:p14="http://schemas.microsoft.com/office/powerpoint/2010/main" val="739772174"/>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5DA358B1-23C6-461F-91ED-24A91E54B41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348" r="1348"/>
          <a:stretch>
            <a:fillRect/>
          </a:stretch>
        </p:blipFill>
        <p:spPr/>
      </p:pic>
      <p:pic>
        <p:nvPicPr>
          <p:cNvPr id="19" name="Picture Placeholder 18">
            <a:extLst>
              <a:ext uri="{FF2B5EF4-FFF2-40B4-BE49-F238E27FC236}">
                <a16:creationId xmlns:a16="http://schemas.microsoft.com/office/drawing/2014/main" id="{CFE419AA-FB6A-4C53-A8DB-D40DA6396FA6}"/>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7598" r="17598"/>
          <a:stretch>
            <a:fillRect/>
          </a:stretch>
        </p:blipFill>
        <p:spPr/>
      </p:pic>
      <p:pic>
        <p:nvPicPr>
          <p:cNvPr id="21" name="Picture Placeholder 20">
            <a:extLst>
              <a:ext uri="{FF2B5EF4-FFF2-40B4-BE49-F238E27FC236}">
                <a16:creationId xmlns:a16="http://schemas.microsoft.com/office/drawing/2014/main" id="{B105052D-A8B8-4B26-BE9C-9E3509C60E11}"/>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14230" r="14230"/>
          <a:stretch>
            <a:fillRect/>
          </a:stretch>
        </p:blipFill>
        <p:spPr/>
      </p:pic>
      <p:pic>
        <p:nvPicPr>
          <p:cNvPr id="23" name="Picture Placeholder 22">
            <a:extLst>
              <a:ext uri="{FF2B5EF4-FFF2-40B4-BE49-F238E27FC236}">
                <a16:creationId xmlns:a16="http://schemas.microsoft.com/office/drawing/2014/main" id="{C2CF5C58-ECB0-4FC8-94DB-61ABA0003011}"/>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t="11480" b="11480"/>
          <a:stretch>
            <a:fillRect/>
          </a:stretch>
        </p:blipFill>
        <p:spPr/>
      </p:pic>
      <p:pic>
        <p:nvPicPr>
          <p:cNvPr id="25" name="Picture Placeholder 24">
            <a:extLst>
              <a:ext uri="{FF2B5EF4-FFF2-40B4-BE49-F238E27FC236}">
                <a16:creationId xmlns:a16="http://schemas.microsoft.com/office/drawing/2014/main" id="{4020022F-D4A9-4863-A2B5-6FD7B18C53A5}"/>
              </a:ext>
            </a:extLst>
          </p:cNvPr>
          <p:cNvPicPr>
            <a:picLocks noGrp="1" noChangeAspect="1"/>
          </p:cNvPicPr>
          <p:nvPr>
            <p:ph type="pic" sz="quarter" idx="14"/>
          </p:nvPr>
        </p:nvPicPr>
        <p:blipFill>
          <a:blip r:embed="rId6">
            <a:extLst>
              <a:ext uri="{28A0092B-C50C-407E-A947-70E740481C1C}">
                <a14:useLocalDpi xmlns:a14="http://schemas.microsoft.com/office/drawing/2010/main" val="0"/>
              </a:ext>
            </a:extLst>
          </a:blip>
          <a:srcRect t="8384" b="8384"/>
          <a:stretch>
            <a:fillRect/>
          </a:stretch>
        </p:blipFill>
        <p:spPr/>
      </p:pic>
      <p:pic>
        <p:nvPicPr>
          <p:cNvPr id="27" name="Picture Placeholder 26">
            <a:extLst>
              <a:ext uri="{FF2B5EF4-FFF2-40B4-BE49-F238E27FC236}">
                <a16:creationId xmlns:a16="http://schemas.microsoft.com/office/drawing/2014/main" id="{EFEDD7DD-C801-4129-B6AF-8847C0D3AB26}"/>
              </a:ext>
            </a:extLst>
          </p:cNvPr>
          <p:cNvPicPr>
            <a:picLocks noGrp="1" noChangeAspect="1"/>
          </p:cNvPicPr>
          <p:nvPr>
            <p:ph type="pic" sz="quarter" idx="15"/>
          </p:nvPr>
        </p:nvPicPr>
        <p:blipFill>
          <a:blip r:embed="rId7">
            <a:extLst>
              <a:ext uri="{28A0092B-C50C-407E-A947-70E740481C1C}">
                <a14:useLocalDpi xmlns:a14="http://schemas.microsoft.com/office/drawing/2010/main" val="0"/>
              </a:ext>
            </a:extLst>
          </a:blip>
          <a:srcRect l="13540" r="13540"/>
          <a:stretch>
            <a:fillRect/>
          </a:stretch>
        </p:blipFill>
        <p:spPr/>
      </p:pic>
      <p:sp>
        <p:nvSpPr>
          <p:cNvPr id="8" name="Rectangle 7">
            <a:extLst>
              <a:ext uri="{FF2B5EF4-FFF2-40B4-BE49-F238E27FC236}">
                <a16:creationId xmlns:a16="http://schemas.microsoft.com/office/drawing/2014/main" id="{6EC0B4F5-5129-496B-A773-492A70343373}"/>
              </a:ext>
            </a:extLst>
          </p:cNvPr>
          <p:cNvSpPr/>
          <p:nvPr/>
        </p:nvSpPr>
        <p:spPr>
          <a:xfrm>
            <a:off x="513567" y="501041"/>
            <a:ext cx="5022937" cy="5887234"/>
          </a:xfrm>
          <a:prstGeom prst="rect">
            <a:avLst/>
          </a:prstGeom>
          <a:solidFill>
            <a:srgbClr val="FFC6B2">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ndParaRPr>
          </a:p>
        </p:txBody>
      </p:sp>
      <p:sp>
        <p:nvSpPr>
          <p:cNvPr id="13" name="TextBox 12">
            <a:extLst>
              <a:ext uri="{FF2B5EF4-FFF2-40B4-BE49-F238E27FC236}">
                <a16:creationId xmlns:a16="http://schemas.microsoft.com/office/drawing/2014/main" id="{765B0759-90E0-48A9-A468-976BD7D08D4C}"/>
              </a:ext>
            </a:extLst>
          </p:cNvPr>
          <p:cNvSpPr txBox="1"/>
          <p:nvPr/>
        </p:nvSpPr>
        <p:spPr>
          <a:xfrm>
            <a:off x="609784" y="523225"/>
            <a:ext cx="5022937" cy="1754326"/>
          </a:xfrm>
          <a:prstGeom prst="rect">
            <a:avLst/>
          </a:prstGeom>
          <a:noFill/>
        </p:spPr>
        <p:txBody>
          <a:bodyPr wrap="square">
            <a:spAutoFit/>
          </a:bodyPr>
          <a:lstStyle/>
          <a:p>
            <a:pPr eaLnBrk="1" fontAlgn="auto" hangingPunct="1">
              <a:spcBef>
                <a:spcPts val="0"/>
              </a:spcBef>
              <a:spcAft>
                <a:spcPts val="0"/>
              </a:spcAft>
              <a:defRPr/>
            </a:pPr>
            <a:r>
              <a:rPr lang="en-US" sz="5400" dirty="0">
                <a:solidFill>
                  <a:schemeClr val="tx1">
                    <a:lumMod val="75000"/>
                    <a:lumOff val="25000"/>
                  </a:schemeClr>
                </a:solidFill>
                <a:latin typeface="Times New Roman" panose="02020603050405020304" pitchFamily="18" charset="0"/>
                <a:ea typeface="Roboto" panose="02000000000000000000" pitchFamily="2" charset="0"/>
                <a:cs typeface="Times New Roman" panose="02020603050405020304" pitchFamily="18" charset="0"/>
              </a:rPr>
              <a:t>You have to have thick skin</a:t>
            </a:r>
          </a:p>
        </p:txBody>
      </p:sp>
      <p:sp>
        <p:nvSpPr>
          <p:cNvPr id="16" name="Rectangle 15">
            <a:extLst>
              <a:ext uri="{FF2B5EF4-FFF2-40B4-BE49-F238E27FC236}">
                <a16:creationId xmlns:a16="http://schemas.microsoft.com/office/drawing/2014/main" id="{4E672B67-A7F3-4A13-AEE6-E9C6873C914B}"/>
              </a:ext>
            </a:extLst>
          </p:cNvPr>
          <p:cNvSpPr/>
          <p:nvPr/>
        </p:nvSpPr>
        <p:spPr>
          <a:xfrm>
            <a:off x="644197" y="2199540"/>
            <a:ext cx="4435804" cy="3441776"/>
          </a:xfrm>
          <a:prstGeom prst="rect">
            <a:avLst/>
          </a:prstGeom>
        </p:spPr>
        <p:txBody>
          <a:bodyPr wrap="square">
            <a:spAutoFit/>
          </a:bodyPr>
          <a:lstStyle/>
          <a:p>
            <a:pPr marL="0" marR="0" algn="just">
              <a:lnSpc>
                <a:spcPct val="107000"/>
              </a:lnSpc>
              <a:spcBef>
                <a:spcPts val="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You know the old saying “the customer’s always right”. There’s truth to that. </a:t>
            </a:r>
          </a:p>
          <a:p>
            <a:pPr marL="0" marR="0" algn="just">
              <a:lnSpc>
                <a:spcPct val="107000"/>
              </a:lnSpc>
              <a:spcBef>
                <a:spcPts val="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The best customer service reps have the ability to swallow their pride and accept blame or negative feedback…or handle unreasonable customers in an empathic way. No matter what, your customer’s happiness is your primary goal. If a customer is completely unreasonable, just be human and level with them. Let them know you’re doing your best.</a:t>
            </a:r>
          </a:p>
        </p:txBody>
      </p:sp>
    </p:spTree>
    <p:extLst>
      <p:ext uri="{BB962C8B-B14F-4D97-AF65-F5344CB8AC3E}">
        <p14:creationId xmlns:p14="http://schemas.microsoft.com/office/powerpoint/2010/main" val="15408933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2C305F"/>
        </a:solidFill>
        <a:effectLst/>
      </p:bgPr>
    </p:bg>
    <p:spTree>
      <p:nvGrpSpPr>
        <p:cNvPr id="1" name=""/>
        <p:cNvGrpSpPr/>
        <p:nvPr/>
      </p:nvGrpSpPr>
      <p:grpSpPr>
        <a:xfrm>
          <a:off x="0" y="0"/>
          <a:ext cx="0" cy="0"/>
          <a:chOff x="0" y="0"/>
          <a:chExt cx="0" cy="0"/>
        </a:xfrm>
      </p:grpSpPr>
      <p:sp>
        <p:nvSpPr>
          <p:cNvPr id="413" name="Rectangle 6"/>
          <p:cNvSpPr/>
          <p:nvPr/>
        </p:nvSpPr>
        <p:spPr>
          <a:xfrm>
            <a:off x="348342" y="1"/>
            <a:ext cx="4034975" cy="6858001"/>
          </a:xfrm>
          <a:prstGeom prst="rect">
            <a:avLst/>
          </a:prstGeom>
          <a:solidFill>
            <a:srgbClr val="DF3162"/>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14" name="Rectangle 19"/>
          <p:cNvSpPr/>
          <p:nvPr/>
        </p:nvSpPr>
        <p:spPr>
          <a:xfrm>
            <a:off x="5357648" y="1"/>
            <a:ext cx="4780926" cy="6858001"/>
          </a:xfrm>
          <a:prstGeom prst="rect">
            <a:avLst/>
          </a:prstGeom>
          <a:solidFill>
            <a:srgbClr val="2A2C53"/>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15" name="Rectangle 7"/>
          <p:cNvSpPr txBox="1"/>
          <p:nvPr/>
        </p:nvSpPr>
        <p:spPr>
          <a:xfrm>
            <a:off x="5357648" y="467454"/>
            <a:ext cx="4780926" cy="3042821"/>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pPr marL="0" marR="0" algn="ctr">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 negative customer experience at any point in the customer lifecycle can destroy your relationship. Pay critical attention to key touchpoints: customer trial periods, customer sign-ups, customer on-boarding etc.  Make sure you have a full view of your customer experience, or you risk breakdowns in service that will hurt business. If you discover a lapse in service, make sure to bring it up with your management team so it can be fixed.</a:t>
            </a:r>
          </a:p>
        </p:txBody>
      </p:sp>
      <p:sp>
        <p:nvSpPr>
          <p:cNvPr id="416" name="Subtitle 2"/>
          <p:cNvSpPr txBox="1"/>
          <p:nvPr/>
        </p:nvSpPr>
        <p:spPr>
          <a:xfrm>
            <a:off x="5508024" y="3812179"/>
            <a:ext cx="4480174" cy="2123658"/>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pPr marL="0" marR="0" lvl="0" indent="0" algn="ctr" defTabSz="914400" rtl="0" eaLnBrk="1" fontAlgn="auto" latinLnBrk="0" hangingPunct="0">
              <a:lnSpc>
                <a:spcPct val="100000"/>
              </a:lnSpc>
              <a:spcBef>
                <a:spcPts val="1000"/>
              </a:spcBef>
              <a:spcAft>
                <a:spcPts val="0"/>
              </a:spcAft>
              <a:buClrTx/>
              <a:buSzTx/>
              <a:buFontTx/>
              <a:buNone/>
              <a:tabLst/>
              <a:defRPr/>
            </a:pPr>
            <a:r>
              <a:rPr kumimoji="0" lang="en-US" sz="4400" b="0" i="0" u="none" strike="noStrike" kern="0" cap="none" spc="0" normalizeH="0" baseline="0" noProof="0" dirty="0">
                <a:ln>
                  <a:noFill/>
                </a:ln>
                <a:solidFill>
                  <a:srgbClr val="FFFFFF"/>
                </a:solidFill>
                <a:effectLst/>
                <a:uLnTx/>
                <a:uFillTx/>
                <a:latin typeface="Source Sans Pro Black"/>
                <a:ea typeface="Source Sans Pro Black"/>
                <a:sym typeface="Source Sans Pro Black"/>
              </a:rPr>
              <a:t>Pay attention to your customer’s experience</a:t>
            </a:r>
            <a:endParaRPr kumimoji="0" sz="4400" b="0" i="0" u="none" strike="noStrike" kern="0" cap="none" spc="0" normalizeH="0" baseline="0" noProof="0" dirty="0">
              <a:ln>
                <a:noFill/>
              </a:ln>
              <a:solidFill>
                <a:srgbClr val="FFFFFF"/>
              </a:solidFill>
              <a:effectLst/>
              <a:uLnTx/>
              <a:uFillTx/>
              <a:latin typeface="Source Sans Pro Black"/>
              <a:ea typeface="Source Sans Pro Black"/>
              <a:sym typeface="Source Sans Pro Black"/>
            </a:endParaRPr>
          </a:p>
        </p:txBody>
      </p:sp>
      <p:pic>
        <p:nvPicPr>
          <p:cNvPr id="417" name="Picture Placeholder 1"/>
          <p:cNvPicPr>
            <a:picLocks noGrp="1" noChangeAspect="1"/>
          </p:cNvPicPr>
          <p:nvPr>
            <p:ph type="pic" idx="13"/>
          </p:nvPr>
        </p:nvPicPr>
        <p:blipFill>
          <a:blip r:embed="rId2">
            <a:extLst>
              <a:ext uri="{28A0092B-C50C-407E-A947-70E740481C1C}">
                <a14:useLocalDpi xmlns:a14="http://schemas.microsoft.com/office/drawing/2010/main" val="0"/>
              </a:ext>
            </a:extLst>
          </a:blip>
          <a:srcRect/>
          <a:stretch/>
        </p:blipFill>
        <p:spPr>
          <a:xfrm>
            <a:off x="587828" y="1073388"/>
            <a:ext cx="3556001" cy="4711223"/>
          </a:xfrm>
          <a:prstGeom prst="rect">
            <a:avLst/>
          </a:prstGeom>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2C305F"/>
        </a:solidFill>
        <a:effectLst/>
      </p:bgPr>
    </p:bg>
    <p:spTree>
      <p:nvGrpSpPr>
        <p:cNvPr id="1" name=""/>
        <p:cNvGrpSpPr/>
        <p:nvPr/>
      </p:nvGrpSpPr>
      <p:grpSpPr>
        <a:xfrm>
          <a:off x="0" y="0"/>
          <a:ext cx="0" cy="0"/>
          <a:chOff x="0" y="0"/>
          <a:chExt cx="0" cy="0"/>
        </a:xfrm>
      </p:grpSpPr>
      <p:sp>
        <p:nvSpPr>
          <p:cNvPr id="413" name="Rectangle 6"/>
          <p:cNvSpPr/>
          <p:nvPr/>
        </p:nvSpPr>
        <p:spPr>
          <a:xfrm>
            <a:off x="348342" y="1"/>
            <a:ext cx="4034975" cy="6858001"/>
          </a:xfrm>
          <a:prstGeom prst="rect">
            <a:avLst/>
          </a:prstGeom>
          <a:solidFill>
            <a:srgbClr val="DF3162"/>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14" name="Rectangle 19"/>
          <p:cNvSpPr/>
          <p:nvPr/>
        </p:nvSpPr>
        <p:spPr>
          <a:xfrm>
            <a:off x="5357648" y="1"/>
            <a:ext cx="4780926" cy="6858001"/>
          </a:xfrm>
          <a:prstGeom prst="rect">
            <a:avLst/>
          </a:prstGeom>
          <a:solidFill>
            <a:srgbClr val="2A2C53"/>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15" name="Rectangle 7"/>
          <p:cNvSpPr txBox="1"/>
          <p:nvPr/>
        </p:nvSpPr>
        <p:spPr>
          <a:xfrm>
            <a:off x="5357648" y="1559994"/>
            <a:ext cx="4780926" cy="205363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pPr marL="0" marR="0" algn="ctr">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Do your best to identify common ground and shared interests with the customers you help. By humanizing your relationship you’ll make resolving conflict easier, your customers will like you more (and as a result, your business).</a:t>
            </a:r>
          </a:p>
        </p:txBody>
      </p:sp>
      <p:sp>
        <p:nvSpPr>
          <p:cNvPr id="416" name="Subtitle 2"/>
          <p:cNvSpPr txBox="1"/>
          <p:nvPr/>
        </p:nvSpPr>
        <p:spPr>
          <a:xfrm>
            <a:off x="5508024" y="3613633"/>
            <a:ext cx="4480174" cy="144655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pPr marL="0" marR="0" lvl="0" indent="0" algn="ctr" defTabSz="914400" rtl="0" eaLnBrk="1" fontAlgn="auto" latinLnBrk="0" hangingPunct="0">
              <a:lnSpc>
                <a:spcPct val="100000"/>
              </a:lnSpc>
              <a:spcBef>
                <a:spcPts val="1000"/>
              </a:spcBef>
              <a:spcAft>
                <a:spcPts val="0"/>
              </a:spcAft>
              <a:buClrTx/>
              <a:buSzTx/>
              <a:buFontTx/>
              <a:buNone/>
              <a:tabLst/>
              <a:defRPr/>
            </a:pPr>
            <a:r>
              <a:rPr kumimoji="0" lang="en-US" sz="4400" b="0" i="0" u="none" strike="noStrike" kern="0" cap="none" spc="0" normalizeH="0" baseline="0" noProof="0" dirty="0">
                <a:ln>
                  <a:noFill/>
                </a:ln>
                <a:solidFill>
                  <a:srgbClr val="FFFFFF"/>
                </a:solidFill>
                <a:effectLst/>
                <a:uLnTx/>
                <a:uFillTx/>
                <a:latin typeface="Source Sans Pro Black"/>
                <a:ea typeface="Source Sans Pro Black"/>
                <a:sym typeface="Source Sans Pro Black"/>
              </a:rPr>
              <a:t>Show Customers you</a:t>
            </a:r>
            <a:r>
              <a:rPr lang="en-US" kern="0" dirty="0"/>
              <a:t>’re human</a:t>
            </a:r>
            <a:endParaRPr kumimoji="0" lang="en-US" sz="4400" b="0" i="0" u="none" strike="noStrike" kern="0" cap="none" spc="0" normalizeH="0" baseline="0" noProof="0" dirty="0">
              <a:ln>
                <a:noFill/>
              </a:ln>
              <a:solidFill>
                <a:srgbClr val="FFFFFF"/>
              </a:solidFill>
              <a:effectLst/>
              <a:uLnTx/>
              <a:uFillTx/>
              <a:latin typeface="Source Sans Pro Black"/>
              <a:ea typeface="Source Sans Pro Black"/>
              <a:sym typeface="Source Sans Pro Black"/>
            </a:endParaRPr>
          </a:p>
        </p:txBody>
      </p:sp>
      <p:pic>
        <p:nvPicPr>
          <p:cNvPr id="417" name="Picture Placeholder 1"/>
          <p:cNvPicPr>
            <a:picLocks noGrp="1" noChangeAspect="1"/>
          </p:cNvPicPr>
          <p:nvPr>
            <p:ph type="pic" idx="13"/>
          </p:nvPr>
        </p:nvPicPr>
        <p:blipFill>
          <a:blip r:embed="rId2">
            <a:extLst>
              <a:ext uri="{28A0092B-C50C-407E-A947-70E740481C1C}">
                <a14:useLocalDpi xmlns:a14="http://schemas.microsoft.com/office/drawing/2010/main" val="0"/>
              </a:ext>
            </a:extLst>
          </a:blip>
          <a:srcRect/>
          <a:stretch/>
        </p:blipFill>
        <p:spPr>
          <a:xfrm>
            <a:off x="587828" y="1428749"/>
            <a:ext cx="3556001" cy="4000501"/>
          </a:xfrm>
          <a:prstGeom prst="rect">
            <a:avLst/>
          </a:prstGeom>
        </p:spPr>
      </p:pic>
    </p:spTree>
    <p:extLst>
      <p:ext uri="{BB962C8B-B14F-4D97-AF65-F5344CB8AC3E}">
        <p14:creationId xmlns:p14="http://schemas.microsoft.com/office/powerpoint/2010/main" val="2477569939"/>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5DA358B1-23C6-461F-91ED-24A91E54B41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353" r="1353"/>
          <a:stretch/>
        </p:blipFill>
        <p:spPr>
          <a:xfrm>
            <a:off x="5135314" y="1317883"/>
            <a:ext cx="2004522" cy="2060272"/>
          </a:xfrm>
        </p:spPr>
      </p:pic>
      <p:pic>
        <p:nvPicPr>
          <p:cNvPr id="19" name="Picture Placeholder 18">
            <a:extLst>
              <a:ext uri="{FF2B5EF4-FFF2-40B4-BE49-F238E27FC236}">
                <a16:creationId xmlns:a16="http://schemas.microsoft.com/office/drawing/2014/main" id="{CFE419AA-FB6A-4C53-A8DB-D40DA6396FA6}"/>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3515" r="13515"/>
          <a:stretch/>
        </p:blipFill>
        <p:spPr>
          <a:xfrm>
            <a:off x="7252212" y="1317883"/>
            <a:ext cx="2004522" cy="2060272"/>
          </a:xfrm>
        </p:spPr>
      </p:pic>
      <p:pic>
        <p:nvPicPr>
          <p:cNvPr id="21" name="Picture Placeholder 20">
            <a:extLst>
              <a:ext uri="{FF2B5EF4-FFF2-40B4-BE49-F238E27FC236}">
                <a16:creationId xmlns:a16="http://schemas.microsoft.com/office/drawing/2014/main" id="{B105052D-A8B8-4B26-BE9C-9E3509C60E11}"/>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22596" r="22596"/>
          <a:stretch/>
        </p:blipFill>
        <p:spPr>
          <a:xfrm>
            <a:off x="9369111" y="1317883"/>
            <a:ext cx="2004522" cy="2060272"/>
          </a:xfrm>
        </p:spPr>
      </p:pic>
      <p:pic>
        <p:nvPicPr>
          <p:cNvPr id="23" name="Picture Placeholder 22">
            <a:extLst>
              <a:ext uri="{FF2B5EF4-FFF2-40B4-BE49-F238E27FC236}">
                <a16:creationId xmlns:a16="http://schemas.microsoft.com/office/drawing/2014/main" id="{C2CF5C58-ECB0-4FC8-94DB-61ABA0003011}"/>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l="1353" r="1353"/>
          <a:stretch/>
        </p:blipFill>
        <p:spPr>
          <a:xfrm>
            <a:off x="5135314" y="3546733"/>
            <a:ext cx="2004522" cy="2060272"/>
          </a:xfrm>
        </p:spPr>
      </p:pic>
      <p:pic>
        <p:nvPicPr>
          <p:cNvPr id="25" name="Picture Placeholder 24">
            <a:extLst>
              <a:ext uri="{FF2B5EF4-FFF2-40B4-BE49-F238E27FC236}">
                <a16:creationId xmlns:a16="http://schemas.microsoft.com/office/drawing/2014/main" id="{4020022F-D4A9-4863-A2B5-6FD7B18C53A5}"/>
              </a:ext>
            </a:extLst>
          </p:cNvPr>
          <p:cNvPicPr>
            <a:picLocks noGrp="1" noChangeAspect="1"/>
          </p:cNvPicPr>
          <p:nvPr>
            <p:ph type="pic" sz="quarter" idx="14"/>
          </p:nvPr>
        </p:nvPicPr>
        <p:blipFill>
          <a:blip r:embed="rId6">
            <a:extLst>
              <a:ext uri="{28A0092B-C50C-407E-A947-70E740481C1C}">
                <a14:useLocalDpi xmlns:a14="http://schemas.microsoft.com/office/drawing/2010/main" val="0"/>
              </a:ext>
            </a:extLst>
          </a:blip>
          <a:srcRect l="27200" r="27200"/>
          <a:stretch/>
        </p:blipFill>
        <p:spPr>
          <a:xfrm>
            <a:off x="7252212" y="3546733"/>
            <a:ext cx="2004522" cy="2060272"/>
          </a:xfrm>
        </p:spPr>
      </p:pic>
      <p:pic>
        <p:nvPicPr>
          <p:cNvPr id="27" name="Picture Placeholder 26">
            <a:extLst>
              <a:ext uri="{FF2B5EF4-FFF2-40B4-BE49-F238E27FC236}">
                <a16:creationId xmlns:a16="http://schemas.microsoft.com/office/drawing/2014/main" id="{EFEDD7DD-C801-4129-B6AF-8847C0D3AB26}"/>
              </a:ext>
            </a:extLst>
          </p:cNvPr>
          <p:cNvPicPr>
            <a:picLocks noGrp="1" noChangeAspect="1"/>
          </p:cNvPicPr>
          <p:nvPr>
            <p:ph type="pic" sz="quarter" idx="15"/>
          </p:nvPr>
        </p:nvPicPr>
        <p:blipFill>
          <a:blip r:embed="rId7">
            <a:extLst>
              <a:ext uri="{28A0092B-C50C-407E-A947-70E740481C1C}">
                <a14:useLocalDpi xmlns:a14="http://schemas.microsoft.com/office/drawing/2010/main" val="0"/>
              </a:ext>
            </a:extLst>
          </a:blip>
          <a:srcRect l="13540" r="13540"/>
          <a:stretch>
            <a:fillRect/>
          </a:stretch>
        </p:blipFill>
        <p:spPr/>
      </p:pic>
      <p:sp>
        <p:nvSpPr>
          <p:cNvPr id="8" name="Rectangle 7">
            <a:extLst>
              <a:ext uri="{FF2B5EF4-FFF2-40B4-BE49-F238E27FC236}">
                <a16:creationId xmlns:a16="http://schemas.microsoft.com/office/drawing/2014/main" id="{6EC0B4F5-5129-496B-A773-492A70343373}"/>
              </a:ext>
            </a:extLst>
          </p:cNvPr>
          <p:cNvSpPr/>
          <p:nvPr/>
        </p:nvSpPr>
        <p:spPr>
          <a:xfrm>
            <a:off x="513567" y="501041"/>
            <a:ext cx="5022937" cy="5887234"/>
          </a:xfrm>
          <a:prstGeom prst="rect">
            <a:avLst/>
          </a:prstGeom>
          <a:solidFill>
            <a:srgbClr val="FFC6B2">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ndParaRPr>
          </a:p>
        </p:txBody>
      </p:sp>
      <p:sp>
        <p:nvSpPr>
          <p:cNvPr id="13" name="TextBox 12">
            <a:extLst>
              <a:ext uri="{FF2B5EF4-FFF2-40B4-BE49-F238E27FC236}">
                <a16:creationId xmlns:a16="http://schemas.microsoft.com/office/drawing/2014/main" id="{765B0759-90E0-48A9-A468-976BD7D08D4C}"/>
              </a:ext>
            </a:extLst>
          </p:cNvPr>
          <p:cNvSpPr txBox="1"/>
          <p:nvPr/>
        </p:nvSpPr>
        <p:spPr>
          <a:xfrm>
            <a:off x="609784" y="523225"/>
            <a:ext cx="5022937" cy="1754326"/>
          </a:xfrm>
          <a:prstGeom prst="rect">
            <a:avLst/>
          </a:prstGeom>
          <a:noFill/>
        </p:spPr>
        <p:txBody>
          <a:bodyPr wrap="square">
            <a:spAutoFit/>
          </a:bodyPr>
          <a:lstStyle/>
          <a:p>
            <a:pPr eaLnBrk="1" fontAlgn="auto" hangingPunct="1">
              <a:spcBef>
                <a:spcPts val="0"/>
              </a:spcBef>
              <a:spcAft>
                <a:spcPts val="0"/>
              </a:spcAft>
              <a:defRPr/>
            </a:pPr>
            <a:r>
              <a:rPr lang="en-US" sz="5400" dirty="0">
                <a:solidFill>
                  <a:schemeClr val="tx1">
                    <a:lumMod val="75000"/>
                    <a:lumOff val="25000"/>
                  </a:schemeClr>
                </a:solidFill>
                <a:latin typeface="Times New Roman" panose="02020603050405020304" pitchFamily="18" charset="0"/>
                <a:ea typeface="Roboto" panose="02000000000000000000" pitchFamily="2" charset="0"/>
                <a:cs typeface="Times New Roman" panose="02020603050405020304" pitchFamily="18" charset="0"/>
              </a:rPr>
              <a:t>Practice Active Listening</a:t>
            </a:r>
          </a:p>
        </p:txBody>
      </p:sp>
      <p:sp>
        <p:nvSpPr>
          <p:cNvPr id="16" name="Rectangle 15">
            <a:extLst>
              <a:ext uri="{FF2B5EF4-FFF2-40B4-BE49-F238E27FC236}">
                <a16:creationId xmlns:a16="http://schemas.microsoft.com/office/drawing/2014/main" id="{4E672B67-A7F3-4A13-AEE6-E9C6873C914B}"/>
              </a:ext>
            </a:extLst>
          </p:cNvPr>
          <p:cNvSpPr/>
          <p:nvPr/>
        </p:nvSpPr>
        <p:spPr>
          <a:xfrm>
            <a:off x="644197" y="2199540"/>
            <a:ext cx="4435804" cy="2746457"/>
          </a:xfrm>
          <a:prstGeom prst="rect">
            <a:avLst/>
          </a:prstGeom>
        </p:spPr>
        <p:txBody>
          <a:bodyPr wrap="square">
            <a:spAutoFit/>
          </a:bodyPr>
          <a:lstStyle/>
          <a:p>
            <a:pPr marL="0" marR="0" algn="just">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When you use active listening, your customers feel heard. Make sure your customers know you understand them by clarifying and rephrasing what they say.  The key is to empathize with them and reflect their feelings by saying things like, “I’m sorry, I can see why that is upsetting” or “That is a problem and I understand what you’re saying”.</a:t>
            </a:r>
          </a:p>
        </p:txBody>
      </p:sp>
    </p:spTree>
    <p:extLst>
      <p:ext uri="{BB962C8B-B14F-4D97-AF65-F5344CB8AC3E}">
        <p14:creationId xmlns:p14="http://schemas.microsoft.com/office/powerpoint/2010/main" val="1835408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2C2F63"/>
        </a:solidFill>
        <a:effectLst/>
      </p:bgPr>
    </p:bg>
    <p:spTree>
      <p:nvGrpSpPr>
        <p:cNvPr id="1" name=""/>
        <p:cNvGrpSpPr/>
        <p:nvPr/>
      </p:nvGrpSpPr>
      <p:grpSpPr>
        <a:xfrm>
          <a:off x="0" y="0"/>
          <a:ext cx="0" cy="0"/>
          <a:chOff x="0" y="0"/>
          <a:chExt cx="0" cy="0"/>
        </a:xfrm>
      </p:grpSpPr>
      <p:sp>
        <p:nvSpPr>
          <p:cNvPr id="419" name="Rectangle 17"/>
          <p:cNvSpPr/>
          <p:nvPr/>
        </p:nvSpPr>
        <p:spPr>
          <a:xfrm>
            <a:off x="223156" y="163512"/>
            <a:ext cx="5098050" cy="6463851"/>
          </a:xfrm>
          <a:prstGeom prst="rect">
            <a:avLst/>
          </a:prstGeom>
          <a:solidFill>
            <a:srgbClr val="2A2C53"/>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20" name="Rectangle 18"/>
          <p:cNvSpPr txBox="1"/>
          <p:nvPr/>
        </p:nvSpPr>
        <p:spPr>
          <a:xfrm>
            <a:off x="5753777" y="2612355"/>
            <a:ext cx="5988958" cy="3544368"/>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gn="just">
              <a:lnSpc>
                <a:spcPct val="150000"/>
              </a:lnSpc>
              <a:defRPr sz="900">
                <a:solidFill>
                  <a:srgbClr val="FFFFFF"/>
                </a:solidFill>
                <a:latin typeface="Lato Regular"/>
                <a:ea typeface="Lato Regular"/>
                <a:cs typeface="Lato Regular"/>
                <a:sym typeface="Lato Regular"/>
              </a:defRPr>
            </a:lvl1p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Part of the personal touch is being available. You have to make it easy for your customers to reach you. Even if your business is largely online, try to meet in person with local customers or offer video calls (such as Skype) if face-to-face isn’t possible. The more ways you are accessible (via phone, chat, text, email etc.) the more trust you’ll build.</a:t>
            </a: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Make sure you’re meeting your customers’ needs. Consider offering VIP treatment for all customers to make them feel appreciated. Make each of your customers feel like they have a friend in the business.</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21" name="Subtitle 2"/>
          <p:cNvSpPr txBox="1"/>
          <p:nvPr/>
        </p:nvSpPr>
        <p:spPr>
          <a:xfrm>
            <a:off x="5785842" y="193866"/>
            <a:ext cx="5098050" cy="2123658"/>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pPr marL="0" marR="0" lvl="0" indent="0" algn="l" defTabSz="914400" rtl="0" eaLnBrk="1" fontAlgn="auto" latinLnBrk="0" hangingPunct="0">
              <a:lnSpc>
                <a:spcPct val="100000"/>
              </a:lnSpc>
              <a:spcBef>
                <a:spcPts val="1000"/>
              </a:spcBef>
              <a:spcAft>
                <a:spcPts val="0"/>
              </a:spcAft>
              <a:buClrTx/>
              <a:buSzTx/>
              <a:buFontTx/>
              <a:buNone/>
              <a:tabLst/>
              <a:defRPr/>
            </a:pPr>
            <a:r>
              <a:rPr kumimoji="0" lang="en-US" sz="4400" b="0" i="0" u="none" strike="noStrike" kern="0" cap="none" spc="0" normalizeH="0" baseline="0" noProof="0" dirty="0">
                <a:ln>
                  <a:noFill/>
                </a:ln>
                <a:solidFill>
                  <a:srgbClr val="FFFFFF"/>
                </a:solidFill>
                <a:effectLst/>
                <a:uLnTx/>
                <a:uFillTx/>
                <a:latin typeface="Source Sans Pro Black"/>
                <a:ea typeface="Source Sans Pro Black"/>
                <a:sym typeface="Source Sans Pro Black"/>
              </a:rPr>
              <a:t>Be accessible &amp; Rollout the white glove treatment</a:t>
            </a:r>
            <a:endParaRPr kumimoji="0" sz="4400" b="0" i="0" u="none" strike="noStrike" kern="0" cap="none" spc="0" normalizeH="0" baseline="0" noProof="0" dirty="0">
              <a:ln>
                <a:noFill/>
              </a:ln>
              <a:solidFill>
                <a:srgbClr val="FFFFFF"/>
              </a:solidFill>
              <a:effectLst/>
              <a:uLnTx/>
              <a:uFillTx/>
              <a:latin typeface="Source Sans Pro Black"/>
              <a:ea typeface="Source Sans Pro Black"/>
              <a:sym typeface="Source Sans Pro Black"/>
            </a:endParaRPr>
          </a:p>
        </p:txBody>
      </p:sp>
      <p:pic>
        <p:nvPicPr>
          <p:cNvPr id="423" name="Picture Placeholder 2" descr="Picture Placeholder 2"/>
          <p:cNvPicPr>
            <a:picLocks noGrp="1" noChangeAspect="1"/>
          </p:cNvPicPr>
          <p:nvPr>
            <p:ph type="pic" idx="14"/>
          </p:nvPr>
        </p:nvPicPr>
        <p:blipFill>
          <a:blip r:embed="rId2"/>
          <a:stretch>
            <a:fillRect/>
          </a:stretch>
        </p:blipFill>
        <p:spPr>
          <a:prstGeom prst="rect">
            <a:avLst/>
          </a:prstGeom>
        </p:spPr>
      </p:pic>
      <p:pic>
        <p:nvPicPr>
          <p:cNvPr id="424" name="Picture Placeholder 3" descr="Picture Placeholder 3"/>
          <p:cNvPicPr>
            <a:picLocks noGrp="1" noChangeAspect="1"/>
          </p:cNvPicPr>
          <p:nvPr>
            <p:ph type="pic" idx="15"/>
          </p:nvPr>
        </p:nvPicPr>
        <p:blipFill>
          <a:blip r:embed="rId2"/>
          <a:stretch>
            <a:fillRect/>
          </a:stretch>
        </p:blipFill>
        <p:spPr>
          <a:prstGeom prst="rect">
            <a:avLst/>
          </a:prstGeom>
        </p:spPr>
      </p:pic>
      <p:pic>
        <p:nvPicPr>
          <p:cNvPr id="425" name="Picture Placeholder 4" descr="Picture Placeholder 4"/>
          <p:cNvPicPr>
            <a:picLocks noGrp="1" noChangeAspect="1"/>
          </p:cNvPicPr>
          <p:nvPr>
            <p:ph type="pic" idx="16"/>
          </p:nvPr>
        </p:nvPicPr>
        <p:blipFill>
          <a:blip r:embed="rId2"/>
          <a:stretch>
            <a:fillRect/>
          </a:stretch>
        </p:blipFill>
        <p:spPr>
          <a:prstGeom prst="rect">
            <a:avLst/>
          </a:prstGeom>
        </p:spPr>
      </p:pic>
      <p:pic>
        <p:nvPicPr>
          <p:cNvPr id="426" name="Picture Placeholder 5" descr="Picture Placeholder 5"/>
          <p:cNvPicPr>
            <a:picLocks noGrp="1" noChangeAspect="1"/>
          </p:cNvPicPr>
          <p:nvPr>
            <p:ph type="pic" idx="17"/>
          </p:nvPr>
        </p:nvPicPr>
        <p:blipFill>
          <a:blip r:embed="rId2"/>
          <a:stretch>
            <a:fillRect/>
          </a:stretch>
        </p:blipFill>
        <p:spPr>
          <a:prstGeom prst="rect">
            <a:avLst/>
          </a:prstGeom>
        </p:spPr>
      </p:pic>
      <p:pic>
        <p:nvPicPr>
          <p:cNvPr id="422" name="Picture Placeholder 1"/>
          <p:cNvPicPr>
            <a:picLocks noGrp="1" noChangeAspect="1"/>
          </p:cNvPicPr>
          <p:nvPr>
            <p:ph type="pic" idx="13"/>
          </p:nvPr>
        </p:nvPicPr>
        <p:blipFill>
          <a:blip r:embed="rId3">
            <a:extLst>
              <a:ext uri="{28A0092B-C50C-407E-A947-70E740481C1C}">
                <a14:useLocalDpi xmlns:a14="http://schemas.microsoft.com/office/drawing/2010/main" val="0"/>
              </a:ext>
            </a:extLst>
          </a:blip>
          <a:srcRect/>
          <a:stretch/>
        </p:blipFill>
        <p:spPr>
          <a:xfrm>
            <a:off x="222475" y="163512"/>
            <a:ext cx="2083706" cy="2154013"/>
          </a:xfrm>
          <a:prstGeom prst="rect">
            <a:avLst/>
          </a:prstGeom>
        </p:spPr>
      </p:pic>
      <p:pic>
        <p:nvPicPr>
          <p:cNvPr id="2052" name="Picture 4" descr="soft goth, rainbow, aesthetic and grunge - image #7717725 on Favim.com">
            <a:extLst>
              <a:ext uri="{FF2B5EF4-FFF2-40B4-BE49-F238E27FC236}">
                <a16:creationId xmlns:a16="http://schemas.microsoft.com/office/drawing/2014/main" id="{27CA2C74-8CB7-4CC2-AEC7-08927849D0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6817" y="161700"/>
            <a:ext cx="2147893" cy="21558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est 500+ Neon Sign Pictures | Download Free Images on Unsplash">
            <a:extLst>
              <a:ext uri="{FF2B5EF4-FFF2-40B4-BE49-F238E27FC236}">
                <a16:creationId xmlns:a16="http://schemas.microsoft.com/office/drawing/2014/main" id="{C12A252F-726E-47E2-8A45-46A86173D8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974" y="2317524"/>
            <a:ext cx="2131897" cy="215219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151 images about 🍌💛YELLOW NEON SIGNS💛🍌 on We Heart It | See more about  yellow, neon and light">
            <a:extLst>
              <a:ext uri="{FF2B5EF4-FFF2-40B4-BE49-F238E27FC236}">
                <a16:creationId xmlns:a16="http://schemas.microsoft.com/office/drawing/2014/main" id="{53A6F66F-7615-4FE8-96AD-F63C639D97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449" y="4475163"/>
            <a:ext cx="2135758" cy="215582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Neon Heart Pictures | Download Free Images on Unsplash">
            <a:extLst>
              <a:ext uri="{FF2B5EF4-FFF2-40B4-BE49-F238E27FC236}">
                <a16:creationId xmlns:a16="http://schemas.microsoft.com/office/drawing/2014/main" id="{EADF4430-281A-4A4D-9379-0051D4E09B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6816" y="4469724"/>
            <a:ext cx="2084387" cy="2159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1126948"/>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2C305F"/>
        </a:solidFill>
        <a:effectLst/>
      </p:bgPr>
    </p:bg>
    <p:spTree>
      <p:nvGrpSpPr>
        <p:cNvPr id="1" name=""/>
        <p:cNvGrpSpPr/>
        <p:nvPr/>
      </p:nvGrpSpPr>
      <p:grpSpPr>
        <a:xfrm>
          <a:off x="0" y="0"/>
          <a:ext cx="0" cy="0"/>
          <a:chOff x="0" y="0"/>
          <a:chExt cx="0" cy="0"/>
        </a:xfrm>
      </p:grpSpPr>
      <p:sp>
        <p:nvSpPr>
          <p:cNvPr id="413" name="Rectangle 6"/>
          <p:cNvSpPr/>
          <p:nvPr/>
        </p:nvSpPr>
        <p:spPr>
          <a:xfrm>
            <a:off x="348342" y="1"/>
            <a:ext cx="4034975" cy="6858001"/>
          </a:xfrm>
          <a:prstGeom prst="rect">
            <a:avLst/>
          </a:prstGeom>
          <a:solidFill>
            <a:srgbClr val="DF3162"/>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14" name="Rectangle 19"/>
          <p:cNvSpPr/>
          <p:nvPr/>
        </p:nvSpPr>
        <p:spPr>
          <a:xfrm>
            <a:off x="5357648" y="1"/>
            <a:ext cx="4780926" cy="6858001"/>
          </a:xfrm>
          <a:prstGeom prst="rect">
            <a:avLst/>
          </a:prstGeom>
          <a:solidFill>
            <a:srgbClr val="2A2C53"/>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15" name="Rectangle 7"/>
          <p:cNvSpPr txBox="1"/>
          <p:nvPr/>
        </p:nvSpPr>
        <p:spPr>
          <a:xfrm>
            <a:off x="5357648" y="1559994"/>
            <a:ext cx="4780926" cy="2712281"/>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pPr marL="0" marR="0" algn="ctr">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How you communicate with your customers couldn’t be more important. Styling affects communication. Tone affects communication. Watch out for passive-aggressive language (“Actually…”). This will turn off your customers. Also avoid confusing your customers with slang, colloquialisms, or technical jargon.</a:t>
            </a:r>
          </a:p>
        </p:txBody>
      </p:sp>
      <p:sp>
        <p:nvSpPr>
          <p:cNvPr id="416" name="Subtitle 2"/>
          <p:cNvSpPr txBox="1"/>
          <p:nvPr/>
        </p:nvSpPr>
        <p:spPr>
          <a:xfrm>
            <a:off x="5508024" y="4310317"/>
            <a:ext cx="4480174" cy="144655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pPr marL="0" marR="0" lvl="0" indent="0" algn="ctr" defTabSz="914400" rtl="0" eaLnBrk="1" fontAlgn="auto" latinLnBrk="0" hangingPunct="0">
              <a:lnSpc>
                <a:spcPct val="100000"/>
              </a:lnSpc>
              <a:spcBef>
                <a:spcPts val="1000"/>
              </a:spcBef>
              <a:spcAft>
                <a:spcPts val="0"/>
              </a:spcAft>
              <a:buClrTx/>
              <a:buSzTx/>
              <a:buFontTx/>
              <a:buNone/>
              <a:tabLst/>
              <a:defRPr/>
            </a:pPr>
            <a:r>
              <a:rPr kumimoji="0" lang="en-US" sz="4400" b="0" i="0" u="none" strike="noStrike" kern="0" cap="none" spc="0" normalizeH="0" baseline="0" noProof="0" dirty="0">
                <a:ln>
                  <a:noFill/>
                </a:ln>
                <a:solidFill>
                  <a:srgbClr val="FFFFFF"/>
                </a:solidFill>
                <a:effectLst/>
                <a:uLnTx/>
                <a:uFillTx/>
                <a:latin typeface="Source Sans Pro Black"/>
                <a:ea typeface="Source Sans Pro Black"/>
                <a:sym typeface="Source Sans Pro Black"/>
              </a:rPr>
              <a:t>Practice clear communication</a:t>
            </a:r>
          </a:p>
        </p:txBody>
      </p:sp>
      <p:pic>
        <p:nvPicPr>
          <p:cNvPr id="417" name="Picture Placeholder 1"/>
          <p:cNvPicPr>
            <a:picLocks noGrp="1" noChangeAspect="1"/>
          </p:cNvPicPr>
          <p:nvPr>
            <p:ph type="pic" idx="13"/>
          </p:nvPr>
        </p:nvPicPr>
        <p:blipFill>
          <a:blip r:embed="rId2">
            <a:extLst>
              <a:ext uri="{28A0092B-C50C-407E-A947-70E740481C1C}">
                <a14:useLocalDpi xmlns:a14="http://schemas.microsoft.com/office/drawing/2010/main" val="0"/>
              </a:ext>
            </a:extLst>
          </a:blip>
          <a:srcRect/>
          <a:stretch/>
        </p:blipFill>
        <p:spPr>
          <a:xfrm>
            <a:off x="468085" y="1411514"/>
            <a:ext cx="3795487" cy="4034971"/>
          </a:xfrm>
          <a:prstGeom prst="rect">
            <a:avLst/>
          </a:prstGeom>
        </p:spPr>
      </p:pic>
    </p:spTree>
    <p:extLst>
      <p:ext uri="{BB962C8B-B14F-4D97-AF65-F5344CB8AC3E}">
        <p14:creationId xmlns:p14="http://schemas.microsoft.com/office/powerpoint/2010/main" val="406469380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C305F"/>
        </a:solidFill>
        <a:effectLst/>
      </p:bgPr>
    </p:bg>
    <p:spTree>
      <p:nvGrpSpPr>
        <p:cNvPr id="1" name=""/>
        <p:cNvGrpSpPr/>
        <p:nvPr/>
      </p:nvGrpSpPr>
      <p:grpSpPr>
        <a:xfrm>
          <a:off x="0" y="0"/>
          <a:ext cx="0" cy="0"/>
          <a:chOff x="0" y="0"/>
          <a:chExt cx="0" cy="0"/>
        </a:xfrm>
      </p:grpSpPr>
      <p:sp>
        <p:nvSpPr>
          <p:cNvPr id="385" name="Rectangle 18"/>
          <p:cNvSpPr/>
          <p:nvPr/>
        </p:nvSpPr>
        <p:spPr>
          <a:xfrm>
            <a:off x="8955314" y="892629"/>
            <a:ext cx="2425701" cy="1823356"/>
          </a:xfrm>
          <a:prstGeom prst="rect">
            <a:avLst/>
          </a:prstGeom>
          <a:ln w="57150">
            <a:solidFill>
              <a:srgbClr val="FFFFFF"/>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86" name="Rectangle 16"/>
          <p:cNvSpPr/>
          <p:nvPr/>
        </p:nvSpPr>
        <p:spPr>
          <a:xfrm>
            <a:off x="6386286" y="894442"/>
            <a:ext cx="2425701" cy="3024416"/>
          </a:xfrm>
          <a:prstGeom prst="rect">
            <a:avLst/>
          </a:prstGeom>
          <a:ln w="57150">
            <a:solidFill>
              <a:srgbClr val="FFFFFF"/>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87" name="Rectangle 17"/>
          <p:cNvSpPr/>
          <p:nvPr/>
        </p:nvSpPr>
        <p:spPr>
          <a:xfrm>
            <a:off x="6386286" y="4054928"/>
            <a:ext cx="2425701" cy="1823357"/>
          </a:xfrm>
          <a:prstGeom prst="rect">
            <a:avLst/>
          </a:prstGeom>
          <a:ln w="57150">
            <a:solidFill>
              <a:srgbClr val="FFFFFF"/>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88" name="Rectangle 19"/>
          <p:cNvSpPr/>
          <p:nvPr/>
        </p:nvSpPr>
        <p:spPr>
          <a:xfrm>
            <a:off x="8955314" y="2853870"/>
            <a:ext cx="2425701" cy="3024415"/>
          </a:xfrm>
          <a:prstGeom prst="rect">
            <a:avLst/>
          </a:prstGeom>
          <a:ln w="57150">
            <a:solidFill>
              <a:srgbClr val="FFFFFF"/>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89" name="Rectangle 20"/>
          <p:cNvSpPr txBox="1"/>
          <p:nvPr/>
        </p:nvSpPr>
        <p:spPr>
          <a:xfrm>
            <a:off x="372702" y="1130393"/>
            <a:ext cx="5673966" cy="4899675"/>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pPr marL="0" marR="0" lvl="0" indent="0" algn="l" defTabSz="914400" rtl="0" eaLnBrk="1" fontAlgn="auto" latinLnBrk="0" hangingPunct="0">
              <a:lnSpc>
                <a:spcPct val="15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Lato Regular"/>
                <a:sym typeface="Lato Regular"/>
              </a:rPr>
              <a:t>Team will be divided on 3 groups, each group will come up with a rude, demanding or vague statement a customer would say based off their own experiences.</a:t>
            </a:r>
          </a:p>
          <a:p>
            <a:pPr marL="0" marR="0" lvl="0" indent="0" algn="l" defTabSz="914400" rtl="0" eaLnBrk="1" fontAlgn="auto" latinLnBrk="0" hangingPunct="0">
              <a:lnSpc>
                <a:spcPct val="15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Lato Regular"/>
              <a:sym typeface="Lato Regular"/>
            </a:endParaRPr>
          </a:p>
          <a:p>
            <a:pPr marL="0" marR="0" lvl="0" indent="0" algn="l" defTabSz="914400" rtl="0" eaLnBrk="1" fontAlgn="auto" latinLnBrk="0" hangingPunct="0">
              <a:lnSpc>
                <a:spcPct val="15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Lato Regular"/>
                <a:sym typeface="Lato Regular"/>
              </a:rPr>
              <a:t>Each team will give their statements to the next team, meaning that each issue will be moved to another group, then all 3 groups, equipped with the issues passed on by the competition, will develop a backstory for the problem and a response for the fictional customer.</a:t>
            </a:r>
          </a:p>
          <a:p>
            <a:pPr marL="0" marR="0" lvl="0" indent="0" algn="l" defTabSz="914400" rtl="0" eaLnBrk="1" fontAlgn="auto" latinLnBrk="0" hangingPunct="0">
              <a:lnSpc>
                <a:spcPct val="15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Lato Regular"/>
              <a:sym typeface="Lato Regular"/>
            </a:endParaRPr>
          </a:p>
          <a:p>
            <a:pPr marL="0" marR="0" lvl="0" indent="0" algn="l" defTabSz="914400" rtl="0" eaLnBrk="1" fontAlgn="auto" latinLnBrk="0" hangingPunct="0">
              <a:lnSpc>
                <a:spcPct val="15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Lato Regular"/>
                <a:sym typeface="Lato Regular"/>
              </a:rPr>
              <a:t>The idea here is to explain why the customer may have become difficult, for example maybe the difficult customer had had a bad day or a subpar experience.</a:t>
            </a:r>
          </a:p>
          <a:p>
            <a:pPr marL="0" marR="0" lvl="0" indent="0" algn="l" defTabSz="914400" rtl="0" eaLnBrk="1" fontAlgn="auto" latinLnBrk="0" hangingPunct="0">
              <a:lnSpc>
                <a:spcPct val="15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Lato Regular"/>
              <a:sym typeface="Lato Regular"/>
            </a:endParaRPr>
          </a:p>
          <a:p>
            <a:pPr marL="0" marR="0" lvl="0" indent="0" algn="l" defTabSz="914400" rtl="0" eaLnBrk="1" fontAlgn="auto" latinLnBrk="0" hangingPunct="0">
              <a:lnSpc>
                <a:spcPct val="15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Lato Regular"/>
                <a:sym typeface="Lato Regular"/>
              </a:rPr>
              <a:t>Groups will share the message, the created backstory and their appropriate customer service response.</a:t>
            </a:r>
            <a:endParaRPr kumimoji="0" sz="1400" b="0" i="0" u="none" strike="noStrike" kern="0" cap="none" spc="0" normalizeH="0" baseline="0" noProof="0" dirty="0">
              <a:ln>
                <a:noFill/>
              </a:ln>
              <a:solidFill>
                <a:srgbClr val="FFFFFF"/>
              </a:solidFill>
              <a:effectLst/>
              <a:uLnTx/>
              <a:uFillTx/>
              <a:latin typeface="Lato Regular"/>
              <a:sym typeface="Lato Regular"/>
            </a:endParaRPr>
          </a:p>
        </p:txBody>
      </p:sp>
      <p:sp>
        <p:nvSpPr>
          <p:cNvPr id="390" name="Subtitle 2"/>
          <p:cNvSpPr txBox="1"/>
          <p:nvPr/>
        </p:nvSpPr>
        <p:spPr>
          <a:xfrm>
            <a:off x="522867" y="403952"/>
            <a:ext cx="2237013" cy="7264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000"/>
              </a:spcBef>
              <a:defRPr sz="4000">
                <a:solidFill>
                  <a:srgbClr val="FFFFFF"/>
                </a:solidFill>
                <a:latin typeface="Source Sans Pro Semibold"/>
                <a:ea typeface="Source Sans Pro Semibold"/>
                <a:cs typeface="Source Sans Pro Semibold"/>
                <a:sym typeface="Source Sans Pro Semibold"/>
              </a:defRPr>
            </a:lvl1pPr>
          </a:lstStyle>
          <a:p>
            <a:pPr marL="0" marR="0" lvl="0" indent="0" algn="l" defTabSz="914400" rtl="0" eaLnBrk="1" fontAlgn="auto" latinLnBrk="0" hangingPunct="0">
              <a:lnSpc>
                <a:spcPct val="100000"/>
              </a:lnSpc>
              <a:spcBef>
                <a:spcPts val="1000"/>
              </a:spcBef>
              <a:spcAft>
                <a:spcPts val="0"/>
              </a:spcAft>
              <a:buClrTx/>
              <a:buSzTx/>
              <a:buFontTx/>
              <a:buNone/>
              <a:tabLst/>
              <a:defRPr/>
            </a:pPr>
            <a:r>
              <a:rPr kumimoji="0" lang="en-US"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rPr>
              <a:t>Activity</a:t>
            </a:r>
            <a:endParaRPr kumimoji="0"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endParaRPr>
          </a:p>
        </p:txBody>
      </p:sp>
      <p:sp>
        <p:nvSpPr>
          <p:cNvPr id="391" name="Straight Connector 22"/>
          <p:cNvSpPr/>
          <p:nvPr/>
        </p:nvSpPr>
        <p:spPr>
          <a:xfrm>
            <a:off x="1521629" y="6185018"/>
            <a:ext cx="2476501" cy="1"/>
          </a:xfrm>
          <a:prstGeom prst="line">
            <a:avLst/>
          </a:prstGeom>
          <a:ln w="57150">
            <a:solidFill>
              <a:srgbClr val="D53E76"/>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pic>
        <p:nvPicPr>
          <p:cNvPr id="392" name="Picture Placeholder 1"/>
          <p:cNvPicPr>
            <a:picLocks noGrp="1" noChangeAspect="1"/>
          </p:cNvPicPr>
          <p:nvPr>
            <p:ph type="pic" idx="13"/>
          </p:nvPr>
        </p:nvPicPr>
        <p:blipFill>
          <a:blip r:embed="rId2">
            <a:extLst>
              <a:ext uri="{28A0092B-C50C-407E-A947-70E740481C1C}">
                <a14:useLocalDpi xmlns:a14="http://schemas.microsoft.com/office/drawing/2010/main" val="0"/>
              </a:ext>
            </a:extLst>
          </a:blip>
          <a:srcRect/>
          <a:stretch/>
        </p:blipFill>
        <p:spPr>
          <a:xfrm>
            <a:off x="6386286" y="894442"/>
            <a:ext cx="2425701" cy="3022601"/>
          </a:xfrm>
          <a:prstGeom prst="rect">
            <a:avLst/>
          </a:prstGeom>
        </p:spPr>
      </p:pic>
      <p:pic>
        <p:nvPicPr>
          <p:cNvPr id="393" name="Picture Placeholder 2"/>
          <p:cNvPicPr>
            <a:picLocks noGrp="1" noChangeAspect="1"/>
          </p:cNvPicPr>
          <p:nvPr>
            <p:ph type="pic" idx="14"/>
          </p:nvPr>
        </p:nvPicPr>
        <p:blipFill>
          <a:blip r:embed="rId3">
            <a:extLst>
              <a:ext uri="{28A0092B-C50C-407E-A947-70E740481C1C}">
                <a14:useLocalDpi xmlns:a14="http://schemas.microsoft.com/office/drawing/2010/main" val="0"/>
              </a:ext>
            </a:extLst>
          </a:blip>
          <a:srcRect/>
          <a:stretch/>
        </p:blipFill>
        <p:spPr>
          <a:xfrm>
            <a:off x="8955314" y="931962"/>
            <a:ext cx="2425701" cy="1746504"/>
          </a:xfrm>
          <a:prstGeom prst="rect">
            <a:avLst/>
          </a:prstGeom>
        </p:spPr>
      </p:pic>
      <p:pic>
        <p:nvPicPr>
          <p:cNvPr id="394" name="Picture Placeholder 3"/>
          <p:cNvPicPr>
            <a:picLocks noGrp="1" noChangeAspect="1"/>
          </p:cNvPicPr>
          <p:nvPr>
            <p:ph type="pic" idx="16"/>
          </p:nvPr>
        </p:nvPicPr>
        <p:blipFill>
          <a:blip r:embed="rId4">
            <a:extLst>
              <a:ext uri="{28A0092B-C50C-407E-A947-70E740481C1C}">
                <a14:useLocalDpi xmlns:a14="http://schemas.microsoft.com/office/drawing/2010/main" val="0"/>
              </a:ext>
            </a:extLst>
          </a:blip>
          <a:srcRect/>
          <a:stretch/>
        </p:blipFill>
        <p:spPr>
          <a:xfrm>
            <a:off x="8969750" y="2855685"/>
            <a:ext cx="2396828" cy="3022601"/>
          </a:xfrm>
          <a:prstGeom prst="rect">
            <a:avLst/>
          </a:prstGeom>
        </p:spPr>
      </p:pic>
      <p:pic>
        <p:nvPicPr>
          <p:cNvPr id="395" name="Picture Placeholder 4"/>
          <p:cNvPicPr>
            <a:picLocks noGrp="1" noChangeAspect="1"/>
          </p:cNvPicPr>
          <p:nvPr>
            <p:ph type="pic" idx="15"/>
          </p:nvPr>
        </p:nvPicPr>
        <p:blipFill>
          <a:blip r:embed="rId5">
            <a:extLst>
              <a:ext uri="{28A0092B-C50C-407E-A947-70E740481C1C}">
                <a14:useLocalDpi xmlns:a14="http://schemas.microsoft.com/office/drawing/2010/main" val="0"/>
              </a:ext>
            </a:extLst>
          </a:blip>
          <a:srcRect/>
          <a:stretch/>
        </p:blipFill>
        <p:spPr>
          <a:xfrm>
            <a:off x="6386286" y="4053113"/>
            <a:ext cx="2425701" cy="1823357"/>
          </a:xfrm>
          <a:prstGeom prst="rect">
            <a:avLst/>
          </a:prstGeom>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2A2C53"/>
        </a:solidFill>
        <a:effectLst/>
      </p:bgPr>
    </p:bg>
    <p:spTree>
      <p:nvGrpSpPr>
        <p:cNvPr id="1" name=""/>
        <p:cNvGrpSpPr/>
        <p:nvPr/>
      </p:nvGrpSpPr>
      <p:grpSpPr>
        <a:xfrm>
          <a:off x="0" y="0"/>
          <a:ext cx="0" cy="0"/>
          <a:chOff x="0" y="0"/>
          <a:chExt cx="0" cy="0"/>
        </a:xfrm>
      </p:grpSpPr>
      <p:sp>
        <p:nvSpPr>
          <p:cNvPr id="397" name="Subtitle 2"/>
          <p:cNvSpPr txBox="1"/>
          <p:nvPr/>
        </p:nvSpPr>
        <p:spPr>
          <a:xfrm>
            <a:off x="2778578" y="313563"/>
            <a:ext cx="7053942" cy="769441"/>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ctr">
              <a:spcBef>
                <a:spcPts val="1000"/>
              </a:spcBef>
              <a:defRPr sz="4400">
                <a:solidFill>
                  <a:srgbClr val="FFFFFF"/>
                </a:solidFill>
                <a:latin typeface="Source Sans Pro Black"/>
                <a:ea typeface="Source Sans Pro Black"/>
                <a:cs typeface="Source Sans Pro Black"/>
                <a:sym typeface="Source Sans Pro Black"/>
              </a:defRPr>
            </a:lvl1pPr>
          </a:lstStyle>
          <a:p>
            <a:pPr marL="0" marR="0" lvl="0" indent="0" algn="ctr" defTabSz="914400" rtl="0" eaLnBrk="1" fontAlgn="auto" latinLnBrk="0" hangingPunct="0">
              <a:lnSpc>
                <a:spcPct val="100000"/>
              </a:lnSpc>
              <a:spcBef>
                <a:spcPts val="1000"/>
              </a:spcBef>
              <a:spcAft>
                <a:spcPts val="0"/>
              </a:spcAft>
              <a:buClrTx/>
              <a:buSzTx/>
              <a:buFontTx/>
              <a:buNone/>
              <a:tabLst/>
              <a:defRPr/>
            </a:pPr>
            <a:r>
              <a:rPr kumimoji="0" lang="en-US" sz="4400" b="0" i="0" u="none" strike="noStrike" kern="0" cap="none" spc="0" normalizeH="0" baseline="0" noProof="0" dirty="0">
                <a:ln>
                  <a:noFill/>
                </a:ln>
                <a:solidFill>
                  <a:srgbClr val="FFFFFF"/>
                </a:solidFill>
                <a:effectLst/>
                <a:uLnTx/>
                <a:uFillTx/>
                <a:latin typeface="Source Sans Pro Black"/>
                <a:ea typeface="Source Sans Pro Black"/>
                <a:sym typeface="Source Sans Pro Black"/>
              </a:rPr>
              <a:t>Don’t be stiff</a:t>
            </a:r>
          </a:p>
        </p:txBody>
      </p:sp>
      <p:sp>
        <p:nvSpPr>
          <p:cNvPr id="399" name="Straight Connector 3"/>
          <p:cNvSpPr/>
          <p:nvPr/>
        </p:nvSpPr>
        <p:spPr>
          <a:xfrm>
            <a:off x="5549899" y="1320500"/>
            <a:ext cx="1092200" cy="1"/>
          </a:xfrm>
          <a:prstGeom prst="line">
            <a:avLst/>
          </a:prstGeom>
          <a:ln w="57150">
            <a:solidFill>
              <a:srgbClr val="D53E76"/>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0" name="Rectangle 4"/>
          <p:cNvSpPr txBox="1"/>
          <p:nvPr/>
        </p:nvSpPr>
        <p:spPr>
          <a:xfrm>
            <a:off x="2261055" y="1537662"/>
            <a:ext cx="7669888" cy="1561005"/>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lnSpc>
                <a:spcPct val="150000"/>
              </a:lnSpc>
              <a:defRPr sz="900">
                <a:solidFill>
                  <a:srgbClr val="FFFFFF"/>
                </a:solidFill>
                <a:latin typeface="Lato Regular"/>
                <a:ea typeface="Lato Regular"/>
                <a:cs typeface="Lato Regular"/>
                <a:sym typeface="Lato Regular"/>
              </a:defRPr>
            </a:lvl1p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When you speak or write to customers be personable, casual, and most importantly be friendly.  Don’t treat customers like a number by using an overly formal tone. Too many companies have customer service teams that sound as if they are robots programmed to speak like a 16th century nobleman. Don’t be a robot nobleman. Have a real conversations with your customers.</a:t>
            </a:r>
          </a:p>
        </p:txBody>
      </p:sp>
      <p:pic>
        <p:nvPicPr>
          <p:cNvPr id="3074" name="Picture 2">
            <a:extLst>
              <a:ext uri="{FF2B5EF4-FFF2-40B4-BE49-F238E27FC236}">
                <a16:creationId xmlns:a16="http://schemas.microsoft.com/office/drawing/2014/main" id="{1C8F6B3F-76D4-4E70-A41F-7E38D0BE8B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5002442" y="3428999"/>
            <a:ext cx="2002401" cy="29162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Placeholder 4">
            <a:extLst>
              <a:ext uri="{FF2B5EF4-FFF2-40B4-BE49-F238E27FC236}">
                <a16:creationId xmlns:a16="http://schemas.microsoft.com/office/drawing/2014/main" id="{A587200D-58A6-41D4-82CD-847F2306355D}"/>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195" b="7195"/>
          <a:stretch/>
        </p:blipFill>
        <p:spPr>
          <a:xfrm>
            <a:off x="2261055" y="3429000"/>
            <a:ext cx="1916112" cy="2916237"/>
          </a:xfrm>
        </p:spPr>
      </p:pic>
      <p:pic>
        <p:nvPicPr>
          <p:cNvPr id="2" name="Picture 2">
            <a:extLst>
              <a:ext uri="{FF2B5EF4-FFF2-40B4-BE49-F238E27FC236}">
                <a16:creationId xmlns:a16="http://schemas.microsoft.com/office/drawing/2014/main" id="{03C869B6-1397-40FA-BDAD-A0F32AD9CC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7859240" y="3428999"/>
            <a:ext cx="1944158" cy="2916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8223181"/>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2A2C53"/>
        </a:solidFill>
        <a:effectLst/>
      </p:bgPr>
    </p:bg>
    <p:spTree>
      <p:nvGrpSpPr>
        <p:cNvPr id="1" name=""/>
        <p:cNvGrpSpPr/>
        <p:nvPr/>
      </p:nvGrpSpPr>
      <p:grpSpPr>
        <a:xfrm>
          <a:off x="0" y="0"/>
          <a:ext cx="0" cy="0"/>
          <a:chOff x="0" y="0"/>
          <a:chExt cx="0" cy="0"/>
        </a:xfrm>
      </p:grpSpPr>
      <p:sp>
        <p:nvSpPr>
          <p:cNvPr id="439" name="Rectangle 4"/>
          <p:cNvSpPr/>
          <p:nvPr/>
        </p:nvSpPr>
        <p:spPr>
          <a:xfrm>
            <a:off x="0" y="914400"/>
            <a:ext cx="5219700" cy="1682874"/>
          </a:xfrm>
          <a:prstGeom prst="rect">
            <a:avLst/>
          </a:prstGeom>
          <a:solidFill>
            <a:srgbClr val="FFFFFF"/>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0" name="Rectangle 7"/>
          <p:cNvSpPr/>
          <p:nvPr/>
        </p:nvSpPr>
        <p:spPr>
          <a:xfrm>
            <a:off x="9596662" y="4370441"/>
            <a:ext cx="1204687" cy="1986258"/>
          </a:xfrm>
          <a:prstGeom prst="rect">
            <a:avLst/>
          </a:prstGeom>
          <a:solidFill>
            <a:srgbClr val="DF3162"/>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1" name="Rectangle 3"/>
          <p:cNvSpPr/>
          <p:nvPr/>
        </p:nvSpPr>
        <p:spPr>
          <a:xfrm>
            <a:off x="595084" y="551542"/>
            <a:ext cx="3556001" cy="5747657"/>
          </a:xfrm>
          <a:prstGeom prst="rect">
            <a:avLst/>
          </a:prstGeom>
          <a:solidFill>
            <a:srgbClr val="D53E76">
              <a:alpha val="66000"/>
            </a:srgbClr>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2" name="Rectangle 5"/>
          <p:cNvSpPr txBox="1"/>
          <p:nvPr/>
        </p:nvSpPr>
        <p:spPr>
          <a:xfrm>
            <a:off x="5410650" y="2237839"/>
            <a:ext cx="5219699" cy="1561005"/>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gn="just">
              <a:lnSpc>
                <a:spcPct val="150000"/>
              </a:lnSpc>
              <a:defRPr sz="900">
                <a:solidFill>
                  <a:srgbClr val="FFFFFF"/>
                </a:solidFill>
                <a:latin typeface="Lato Regular"/>
                <a:ea typeface="Lato Regular"/>
                <a:cs typeface="Lato Regular"/>
                <a:sym typeface="Lato Regular"/>
              </a:defRPr>
            </a:lvl1p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Here’s an example of negative language in a customer support setting: “I can’t get you an upgrade until next month. Our service is back-ordered and unavailable right now.” Next we’ll give you an example of positive language.</a:t>
            </a:r>
          </a:p>
        </p:txBody>
      </p:sp>
      <p:sp>
        <p:nvSpPr>
          <p:cNvPr id="443" name="Subtitle 2"/>
          <p:cNvSpPr txBox="1"/>
          <p:nvPr/>
        </p:nvSpPr>
        <p:spPr>
          <a:xfrm>
            <a:off x="5298163" y="914400"/>
            <a:ext cx="5674186" cy="132343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spcBef>
                <a:spcPts val="1000"/>
              </a:spcBef>
              <a:defRPr sz="4000">
                <a:solidFill>
                  <a:srgbClr val="FFFFFF"/>
                </a:solidFill>
                <a:latin typeface="Source Sans Pro Semibold"/>
                <a:ea typeface="Source Sans Pro Semibold"/>
                <a:cs typeface="Source Sans Pro Semibold"/>
                <a:sym typeface="Source Sans Pro Semibold"/>
              </a:defRPr>
            </a:lvl1pPr>
          </a:lstStyle>
          <a:p>
            <a:pPr marL="0" marR="0" lvl="0" indent="0" algn="l" defTabSz="914400" rtl="0" eaLnBrk="1" fontAlgn="auto" latinLnBrk="0" hangingPunct="0">
              <a:lnSpc>
                <a:spcPct val="100000"/>
              </a:lnSpc>
              <a:spcBef>
                <a:spcPts val="1000"/>
              </a:spcBef>
              <a:spcAft>
                <a:spcPts val="0"/>
              </a:spcAft>
              <a:buClrTx/>
              <a:buSzTx/>
              <a:buFontTx/>
              <a:buNone/>
              <a:tabLst/>
              <a:defRPr/>
            </a:pPr>
            <a:r>
              <a:rPr lang="en-US" kern="0" dirty="0"/>
              <a:t>Don’t use negative language</a:t>
            </a:r>
            <a:endParaRPr kumimoji="0"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endParaRPr>
          </a:p>
        </p:txBody>
      </p:sp>
      <p:pic>
        <p:nvPicPr>
          <p:cNvPr id="444" name="Picture Placeholder 1"/>
          <p:cNvPicPr>
            <a:picLocks noGrp="1" noChangeAspect="1"/>
          </p:cNvPicPr>
          <p:nvPr>
            <p:ph type="pic" idx="13"/>
          </p:nvPr>
        </p:nvPicPr>
        <p:blipFill>
          <a:blip r:embed="rId2">
            <a:extLst>
              <a:ext uri="{28A0092B-C50C-407E-A947-70E740481C1C}">
                <a14:useLocalDpi xmlns:a14="http://schemas.microsoft.com/office/drawing/2010/main" val="0"/>
              </a:ext>
            </a:extLst>
          </a:blip>
          <a:srcRect/>
          <a:stretch/>
        </p:blipFill>
        <p:spPr>
          <a:xfrm>
            <a:off x="797716" y="914400"/>
            <a:ext cx="3179198" cy="4687715"/>
          </a:xfrm>
          <a:prstGeom prst="rect">
            <a:avLst/>
          </a:prstGeom>
        </p:spPr>
      </p:pic>
      <p:sp>
        <p:nvSpPr>
          <p:cNvPr id="2" name="Subtitle 2">
            <a:extLst>
              <a:ext uri="{FF2B5EF4-FFF2-40B4-BE49-F238E27FC236}">
                <a16:creationId xmlns:a16="http://schemas.microsoft.com/office/drawing/2014/main" id="{FA2AC5ED-7DB7-43A4-9BAB-B5E6F81658CA}"/>
              </a:ext>
            </a:extLst>
          </p:cNvPr>
          <p:cNvSpPr txBox="1"/>
          <p:nvPr/>
        </p:nvSpPr>
        <p:spPr>
          <a:xfrm>
            <a:off x="5298163" y="3679372"/>
            <a:ext cx="5674186" cy="707886"/>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spcBef>
                <a:spcPts val="1000"/>
              </a:spcBef>
              <a:defRPr sz="4000">
                <a:solidFill>
                  <a:srgbClr val="FFFFFF"/>
                </a:solidFill>
                <a:latin typeface="Source Sans Pro Semibold"/>
                <a:ea typeface="Source Sans Pro Semibold"/>
                <a:cs typeface="Source Sans Pro Semibold"/>
                <a:sym typeface="Source Sans Pro Semibold"/>
              </a:defRPr>
            </a:lvl1pPr>
          </a:lstStyle>
          <a:p>
            <a:pPr marL="0" marR="0" lvl="0" indent="0" algn="l" defTabSz="914400" rtl="0" eaLnBrk="1" fontAlgn="auto" latinLnBrk="0" hangingPunct="0">
              <a:lnSpc>
                <a:spcPct val="100000"/>
              </a:lnSpc>
              <a:spcBef>
                <a:spcPts val="1000"/>
              </a:spcBef>
              <a:spcAft>
                <a:spcPts val="0"/>
              </a:spcAft>
              <a:buClrTx/>
              <a:buSzTx/>
              <a:buFontTx/>
              <a:buNone/>
              <a:tabLst/>
              <a:defRPr/>
            </a:pPr>
            <a:r>
              <a:rPr lang="en-US" kern="0" dirty="0"/>
              <a:t>Use Positive language</a:t>
            </a:r>
            <a:endParaRPr kumimoji="0"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endParaRPr>
          </a:p>
        </p:txBody>
      </p:sp>
      <p:sp>
        <p:nvSpPr>
          <p:cNvPr id="11" name="TextBox 10">
            <a:extLst>
              <a:ext uri="{FF2B5EF4-FFF2-40B4-BE49-F238E27FC236}">
                <a16:creationId xmlns:a16="http://schemas.microsoft.com/office/drawing/2014/main" id="{C33C76D1-F116-421A-AB45-93F3AF8A7B6F}"/>
              </a:ext>
            </a:extLst>
          </p:cNvPr>
          <p:cNvSpPr txBox="1"/>
          <p:nvPr/>
        </p:nvSpPr>
        <p:spPr>
          <a:xfrm>
            <a:off x="5354863" y="4348954"/>
            <a:ext cx="5008337" cy="15610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gn="just">
              <a:lnSpc>
                <a:spcPct val="107000"/>
              </a:lnSpc>
              <a:spcBef>
                <a:spcPts val="0"/>
              </a:spcBef>
              <a:spcAft>
                <a:spcPts val="800"/>
              </a:spcAft>
            </a:pP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Here’s an example of positive language in a customer support setting: “That upgrade will be available next month. I can put in an order for you right now and make sure your account is upgraded as soon as it’s released!” See the difference?</a:t>
            </a:r>
          </a:p>
        </p:txBody>
      </p:sp>
    </p:spTree>
    <p:extLst>
      <p:ext uri="{BB962C8B-B14F-4D97-AF65-F5344CB8AC3E}">
        <p14:creationId xmlns:p14="http://schemas.microsoft.com/office/powerpoint/2010/main" val="3144759983"/>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2C305F"/>
        </a:solidFill>
        <a:effectLst/>
      </p:bgPr>
    </p:bg>
    <p:spTree>
      <p:nvGrpSpPr>
        <p:cNvPr id="1" name=""/>
        <p:cNvGrpSpPr/>
        <p:nvPr/>
      </p:nvGrpSpPr>
      <p:grpSpPr>
        <a:xfrm>
          <a:off x="0" y="0"/>
          <a:ext cx="0" cy="0"/>
          <a:chOff x="0" y="0"/>
          <a:chExt cx="0" cy="0"/>
        </a:xfrm>
      </p:grpSpPr>
      <p:sp>
        <p:nvSpPr>
          <p:cNvPr id="413" name="Rectangle 6"/>
          <p:cNvSpPr/>
          <p:nvPr/>
        </p:nvSpPr>
        <p:spPr>
          <a:xfrm>
            <a:off x="348342" y="1"/>
            <a:ext cx="4034975" cy="6858001"/>
          </a:xfrm>
          <a:prstGeom prst="rect">
            <a:avLst/>
          </a:prstGeom>
          <a:solidFill>
            <a:srgbClr val="DF3162"/>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14" name="Rectangle 19"/>
          <p:cNvSpPr/>
          <p:nvPr/>
        </p:nvSpPr>
        <p:spPr>
          <a:xfrm>
            <a:off x="5357648" y="1"/>
            <a:ext cx="4780926" cy="6858001"/>
          </a:xfrm>
          <a:prstGeom prst="rect">
            <a:avLst/>
          </a:prstGeom>
          <a:solidFill>
            <a:srgbClr val="2A2C53"/>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15" name="Rectangle 7"/>
          <p:cNvSpPr txBox="1"/>
          <p:nvPr/>
        </p:nvSpPr>
        <p:spPr>
          <a:xfrm>
            <a:off x="5357648" y="1110050"/>
            <a:ext cx="4780926" cy="338317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pPr marL="0" marR="0" algn="just">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It’s important for customer service teams to stay consistent in the tone they use and the processes they practice. A great way to do both is to use the CARP method:</a:t>
            </a:r>
          </a:p>
          <a:p>
            <a:pPr marL="0" marR="0" algn="just">
              <a:lnSpc>
                <a:spcPct val="107000"/>
              </a:lnSpc>
              <a:spcBef>
                <a:spcPts val="0"/>
              </a:spcBef>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C</a:t>
            </a:r>
            <a:r>
              <a:rPr lang="en-US" sz="2000" dirty="0">
                <a:effectLst/>
                <a:latin typeface="Calibri" panose="020F0502020204030204" pitchFamily="34" charset="0"/>
                <a:ea typeface="Calibri" panose="020F0502020204030204" pitchFamily="34" charset="0"/>
                <a:cs typeface="Times New Roman" panose="02020603050405020304" pitchFamily="18" charset="0"/>
              </a:rPr>
              <a:t>ontrol the situation.</a:t>
            </a:r>
          </a:p>
          <a:p>
            <a:pPr marL="0" marR="0" algn="just">
              <a:lnSpc>
                <a:spcPct val="107000"/>
              </a:lnSpc>
              <a:spcBef>
                <a:spcPts val="0"/>
              </a:spcBef>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A</a:t>
            </a:r>
            <a:r>
              <a:rPr lang="en-US" sz="2000" dirty="0">
                <a:effectLst/>
                <a:latin typeface="Calibri" panose="020F0502020204030204" pitchFamily="34" charset="0"/>
                <a:ea typeface="Calibri" panose="020F0502020204030204" pitchFamily="34" charset="0"/>
                <a:cs typeface="Times New Roman" panose="02020603050405020304" pitchFamily="18" charset="0"/>
              </a:rPr>
              <a:t>cknowledge the dilemma.</a:t>
            </a:r>
          </a:p>
          <a:p>
            <a:pPr marL="0" marR="0" algn="just">
              <a:lnSpc>
                <a:spcPct val="107000"/>
              </a:lnSpc>
              <a:spcBef>
                <a:spcPts val="0"/>
              </a:spcBef>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R</a:t>
            </a:r>
            <a:r>
              <a:rPr lang="en-US" sz="2000" dirty="0">
                <a:effectLst/>
                <a:latin typeface="Calibri" panose="020F0502020204030204" pitchFamily="34" charset="0"/>
                <a:ea typeface="Calibri" panose="020F0502020204030204" pitchFamily="34" charset="0"/>
                <a:cs typeface="Times New Roman" panose="02020603050405020304" pitchFamily="18" charset="0"/>
              </a:rPr>
              <a:t>efocus the conversation.</a:t>
            </a:r>
          </a:p>
          <a:p>
            <a:pPr marL="0" marR="0" algn="just">
              <a:lnSpc>
                <a:spcPct val="107000"/>
              </a:lnSpc>
              <a:spcBef>
                <a:spcPts val="0"/>
              </a:spcBef>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P</a:t>
            </a:r>
            <a:r>
              <a:rPr lang="en-US" sz="2000" dirty="0">
                <a:effectLst/>
                <a:latin typeface="Calibri" panose="020F0502020204030204" pitchFamily="34" charset="0"/>
                <a:ea typeface="Calibri" panose="020F0502020204030204" pitchFamily="34" charset="0"/>
                <a:cs typeface="Times New Roman" panose="02020603050405020304" pitchFamily="18" charset="0"/>
              </a:rPr>
              <a:t>roblem-solve so the customer leaves happy.</a:t>
            </a:r>
          </a:p>
        </p:txBody>
      </p:sp>
      <p:sp>
        <p:nvSpPr>
          <p:cNvPr id="416" name="Subtitle 2"/>
          <p:cNvSpPr txBox="1"/>
          <p:nvPr/>
        </p:nvSpPr>
        <p:spPr>
          <a:xfrm>
            <a:off x="5508024" y="4705975"/>
            <a:ext cx="4480174" cy="144655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pPr marL="0" marR="0" lvl="0" indent="0" algn="ctr" defTabSz="914400" rtl="0" eaLnBrk="1" fontAlgn="auto" latinLnBrk="0" hangingPunct="0">
              <a:lnSpc>
                <a:spcPct val="100000"/>
              </a:lnSpc>
              <a:spcBef>
                <a:spcPts val="1000"/>
              </a:spcBef>
              <a:spcAft>
                <a:spcPts val="0"/>
              </a:spcAft>
              <a:buClrTx/>
              <a:buSzTx/>
              <a:buFontTx/>
              <a:buNone/>
              <a:tabLst/>
              <a:defRPr/>
            </a:pPr>
            <a:r>
              <a:rPr kumimoji="0" lang="en-US" sz="4400" b="0" i="0" u="none" strike="noStrike" kern="0" cap="none" spc="0" normalizeH="0" baseline="0" noProof="0" dirty="0">
                <a:ln>
                  <a:noFill/>
                </a:ln>
                <a:solidFill>
                  <a:srgbClr val="FFFFFF"/>
                </a:solidFill>
                <a:effectLst/>
                <a:uLnTx/>
                <a:uFillTx/>
                <a:latin typeface="Source Sans Pro Black"/>
                <a:ea typeface="Source Sans Pro Black"/>
                <a:sym typeface="Source Sans Pro Black"/>
              </a:rPr>
              <a:t>Use the C.A.R.P. Method</a:t>
            </a:r>
          </a:p>
        </p:txBody>
      </p:sp>
      <p:pic>
        <p:nvPicPr>
          <p:cNvPr id="417" name="Picture Placeholder 1"/>
          <p:cNvPicPr>
            <a:picLocks noGrp="1" noChangeAspect="1"/>
          </p:cNvPicPr>
          <p:nvPr>
            <p:ph type="pic" idx="13"/>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p:blipFill>
        <p:spPr>
          <a:xfrm>
            <a:off x="587828" y="1683067"/>
            <a:ext cx="3556001" cy="3491864"/>
          </a:xfrm>
          <a:prstGeom prst="rect">
            <a:avLst/>
          </a:prstGeom>
        </p:spPr>
      </p:pic>
    </p:spTree>
    <p:extLst>
      <p:ext uri="{BB962C8B-B14F-4D97-AF65-F5344CB8AC3E}">
        <p14:creationId xmlns:p14="http://schemas.microsoft.com/office/powerpoint/2010/main" val="3375437210"/>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2C305F"/>
        </a:solidFill>
        <a:effectLst/>
      </p:bgPr>
    </p:bg>
    <p:spTree>
      <p:nvGrpSpPr>
        <p:cNvPr id="1" name=""/>
        <p:cNvGrpSpPr/>
        <p:nvPr/>
      </p:nvGrpSpPr>
      <p:grpSpPr>
        <a:xfrm>
          <a:off x="0" y="0"/>
          <a:ext cx="0" cy="0"/>
          <a:chOff x="0" y="0"/>
          <a:chExt cx="0" cy="0"/>
        </a:xfrm>
      </p:grpSpPr>
      <p:sp>
        <p:nvSpPr>
          <p:cNvPr id="413" name="Rectangle 6"/>
          <p:cNvSpPr/>
          <p:nvPr/>
        </p:nvSpPr>
        <p:spPr>
          <a:xfrm>
            <a:off x="348342" y="1"/>
            <a:ext cx="4034975" cy="6858001"/>
          </a:xfrm>
          <a:prstGeom prst="rect">
            <a:avLst/>
          </a:prstGeom>
          <a:solidFill>
            <a:srgbClr val="DF3162"/>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14" name="Rectangle 19"/>
          <p:cNvSpPr/>
          <p:nvPr/>
        </p:nvSpPr>
        <p:spPr>
          <a:xfrm>
            <a:off x="5357648" y="1"/>
            <a:ext cx="4780926" cy="6858001"/>
          </a:xfrm>
          <a:prstGeom prst="rect">
            <a:avLst/>
          </a:prstGeom>
          <a:solidFill>
            <a:srgbClr val="2A2C53"/>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15" name="Rectangle 7"/>
          <p:cNvSpPr txBox="1"/>
          <p:nvPr/>
        </p:nvSpPr>
        <p:spPr>
          <a:xfrm>
            <a:off x="5357648" y="1501936"/>
            <a:ext cx="4780926" cy="271228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pPr marL="0" marR="0" algn="just">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One of the best ways to keep customers happy and be seen as a company who provides outstanding service is to practice first-contact resolution. In other words, solve your customers’ problems the first time they call in. There’s nothing your customers will appreciate more than getting their issues addressed the first time around.</a:t>
            </a:r>
          </a:p>
        </p:txBody>
      </p:sp>
      <p:sp>
        <p:nvSpPr>
          <p:cNvPr id="416" name="Subtitle 2"/>
          <p:cNvSpPr txBox="1"/>
          <p:nvPr/>
        </p:nvSpPr>
        <p:spPr>
          <a:xfrm>
            <a:off x="5508024" y="4227006"/>
            <a:ext cx="4480174" cy="144655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pPr marL="0" marR="0" lvl="0" indent="0" algn="ctr" defTabSz="914400" rtl="0" eaLnBrk="1" fontAlgn="auto" latinLnBrk="0" hangingPunct="0">
              <a:lnSpc>
                <a:spcPct val="100000"/>
              </a:lnSpc>
              <a:spcBef>
                <a:spcPts val="1000"/>
              </a:spcBef>
              <a:spcAft>
                <a:spcPts val="0"/>
              </a:spcAft>
              <a:buClrTx/>
              <a:buSzTx/>
              <a:buFontTx/>
              <a:buNone/>
              <a:tabLst/>
              <a:defRPr/>
            </a:pPr>
            <a:r>
              <a:rPr kumimoji="0" lang="en-US" sz="4400" b="0" i="0" u="none" strike="noStrike" kern="0" cap="none" spc="0" normalizeH="0" baseline="0" noProof="0" dirty="0">
                <a:ln>
                  <a:noFill/>
                </a:ln>
                <a:solidFill>
                  <a:srgbClr val="FFFFFF"/>
                </a:solidFill>
                <a:effectLst/>
                <a:uLnTx/>
                <a:uFillTx/>
                <a:latin typeface="Source Sans Pro Black"/>
                <a:ea typeface="Source Sans Pro Black"/>
                <a:sym typeface="Source Sans Pro Black"/>
              </a:rPr>
              <a:t>Solve problems on the first call</a:t>
            </a:r>
          </a:p>
        </p:txBody>
      </p:sp>
      <p:pic>
        <p:nvPicPr>
          <p:cNvPr id="417" name="Picture Placeholder 1"/>
          <p:cNvPicPr>
            <a:picLocks noGrp="1" noChangeAspect="1"/>
          </p:cNvPicPr>
          <p:nvPr>
            <p:ph type="pic" idx="13"/>
          </p:nvPr>
        </p:nvPicPr>
        <p:blipFill>
          <a:blip r:embed="rId2">
            <a:extLst>
              <a:ext uri="{28A0092B-C50C-407E-A947-70E740481C1C}">
                <a14:useLocalDpi xmlns:a14="http://schemas.microsoft.com/office/drawing/2010/main" val="0"/>
              </a:ext>
            </a:extLst>
          </a:blip>
          <a:srcRect/>
          <a:stretch/>
        </p:blipFill>
        <p:spPr>
          <a:xfrm>
            <a:off x="688056" y="1683067"/>
            <a:ext cx="3355544" cy="3491864"/>
          </a:xfrm>
          <a:prstGeom prst="rect">
            <a:avLst/>
          </a:prstGeom>
        </p:spPr>
      </p:pic>
    </p:spTree>
    <p:extLst>
      <p:ext uri="{BB962C8B-B14F-4D97-AF65-F5344CB8AC3E}">
        <p14:creationId xmlns:p14="http://schemas.microsoft.com/office/powerpoint/2010/main" val="2551467727"/>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2C2F63"/>
        </a:solidFill>
        <a:effectLst/>
      </p:bgPr>
    </p:bg>
    <p:spTree>
      <p:nvGrpSpPr>
        <p:cNvPr id="1" name=""/>
        <p:cNvGrpSpPr/>
        <p:nvPr/>
      </p:nvGrpSpPr>
      <p:grpSpPr>
        <a:xfrm>
          <a:off x="0" y="0"/>
          <a:ext cx="0" cy="0"/>
          <a:chOff x="0" y="0"/>
          <a:chExt cx="0" cy="0"/>
        </a:xfrm>
      </p:grpSpPr>
      <p:sp>
        <p:nvSpPr>
          <p:cNvPr id="419" name="Rectangle 17"/>
          <p:cNvSpPr/>
          <p:nvPr/>
        </p:nvSpPr>
        <p:spPr>
          <a:xfrm>
            <a:off x="223156" y="163512"/>
            <a:ext cx="5098050" cy="6463851"/>
          </a:xfrm>
          <a:prstGeom prst="rect">
            <a:avLst/>
          </a:prstGeom>
          <a:solidFill>
            <a:srgbClr val="2A2C53"/>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20" name="Rectangle 18"/>
          <p:cNvSpPr txBox="1"/>
          <p:nvPr/>
        </p:nvSpPr>
        <p:spPr>
          <a:xfrm>
            <a:off x="5753776" y="2518243"/>
            <a:ext cx="5988958" cy="3156826"/>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just">
              <a:lnSpc>
                <a:spcPct val="150000"/>
              </a:lnSpc>
              <a:defRPr sz="900">
                <a:solidFill>
                  <a:srgbClr val="FFFFFF"/>
                </a:solidFill>
                <a:latin typeface="Lato Regular"/>
                <a:ea typeface="Lato Regular"/>
                <a:cs typeface="Lato Regular"/>
                <a:sym typeface="Lato Regular"/>
              </a:defRPr>
            </a:lvl1p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Every conversation you close with a customer should end with you saying “Is there anything else I can do for you today? I’m happy to help!” and your customer saying “Yes, I’m all set!” loud and clear. Correctly closing a conversation shows the customer three vital things: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You care about getting things right.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You’re willing to keep going until you get things right.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The customer is the one who decides what “right” is.</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21" name="Subtitle 2"/>
          <p:cNvSpPr txBox="1"/>
          <p:nvPr/>
        </p:nvSpPr>
        <p:spPr>
          <a:xfrm>
            <a:off x="5753776" y="869160"/>
            <a:ext cx="5956893" cy="144655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pPr marL="0" marR="0" lvl="0" indent="0" algn="l" defTabSz="914400" rtl="0" eaLnBrk="1" fontAlgn="auto" latinLnBrk="0" hangingPunct="0">
              <a:lnSpc>
                <a:spcPct val="100000"/>
              </a:lnSpc>
              <a:spcBef>
                <a:spcPts val="1000"/>
              </a:spcBef>
              <a:spcAft>
                <a:spcPts val="0"/>
              </a:spcAft>
              <a:buClrTx/>
              <a:buSzTx/>
              <a:buFontTx/>
              <a:buNone/>
              <a:tabLst/>
              <a:defRPr/>
            </a:pPr>
            <a:r>
              <a:rPr kumimoji="0" lang="en-US" sz="4400" b="0" i="0" u="none" strike="noStrike" kern="0" cap="none" spc="0" normalizeH="0" baseline="0" noProof="0" dirty="0">
                <a:ln>
                  <a:noFill/>
                </a:ln>
                <a:solidFill>
                  <a:srgbClr val="FFFFFF"/>
                </a:solidFill>
                <a:effectLst/>
                <a:uLnTx/>
                <a:uFillTx/>
                <a:latin typeface="Source Sans Pro Black"/>
                <a:ea typeface="Source Sans Pro Black"/>
                <a:sym typeface="Source Sans Pro Black"/>
              </a:rPr>
              <a:t>Close conversations correctly</a:t>
            </a:r>
            <a:endParaRPr kumimoji="0" sz="4400" b="0" i="0" u="none" strike="noStrike" kern="0" cap="none" spc="0" normalizeH="0" baseline="0" noProof="0" dirty="0">
              <a:ln>
                <a:noFill/>
              </a:ln>
              <a:solidFill>
                <a:srgbClr val="FFFFFF"/>
              </a:solidFill>
              <a:effectLst/>
              <a:uLnTx/>
              <a:uFillTx/>
              <a:latin typeface="Source Sans Pro Black"/>
              <a:ea typeface="Source Sans Pro Black"/>
              <a:sym typeface="Source Sans Pro Black"/>
            </a:endParaRPr>
          </a:p>
        </p:txBody>
      </p:sp>
      <p:pic>
        <p:nvPicPr>
          <p:cNvPr id="423" name="Picture Placeholder 2" descr="Picture Placeholder 2"/>
          <p:cNvPicPr>
            <a:picLocks noGrp="1" noChangeAspect="1"/>
          </p:cNvPicPr>
          <p:nvPr>
            <p:ph type="pic" idx="14"/>
          </p:nvPr>
        </p:nvPicPr>
        <p:blipFill>
          <a:blip r:embed="rId2"/>
          <a:stretch>
            <a:fillRect/>
          </a:stretch>
        </p:blipFill>
        <p:spPr>
          <a:prstGeom prst="rect">
            <a:avLst/>
          </a:prstGeom>
        </p:spPr>
      </p:pic>
      <p:pic>
        <p:nvPicPr>
          <p:cNvPr id="424" name="Picture Placeholder 3" descr="Picture Placeholder 3"/>
          <p:cNvPicPr>
            <a:picLocks noGrp="1" noChangeAspect="1"/>
          </p:cNvPicPr>
          <p:nvPr>
            <p:ph type="pic" idx="15"/>
          </p:nvPr>
        </p:nvPicPr>
        <p:blipFill>
          <a:blip r:embed="rId2"/>
          <a:stretch>
            <a:fillRect/>
          </a:stretch>
        </p:blipFill>
        <p:spPr>
          <a:prstGeom prst="rect">
            <a:avLst/>
          </a:prstGeom>
        </p:spPr>
      </p:pic>
      <p:pic>
        <p:nvPicPr>
          <p:cNvPr id="425" name="Picture Placeholder 4" descr="Picture Placeholder 4"/>
          <p:cNvPicPr>
            <a:picLocks noGrp="1" noChangeAspect="1"/>
          </p:cNvPicPr>
          <p:nvPr>
            <p:ph type="pic" idx="16"/>
          </p:nvPr>
        </p:nvPicPr>
        <p:blipFill>
          <a:blip r:embed="rId2"/>
          <a:stretch>
            <a:fillRect/>
          </a:stretch>
        </p:blipFill>
        <p:spPr>
          <a:prstGeom prst="rect">
            <a:avLst/>
          </a:prstGeom>
        </p:spPr>
      </p:pic>
      <p:pic>
        <p:nvPicPr>
          <p:cNvPr id="426" name="Picture Placeholder 5" descr="Picture Placeholder 5"/>
          <p:cNvPicPr>
            <a:picLocks noGrp="1" noChangeAspect="1"/>
          </p:cNvPicPr>
          <p:nvPr>
            <p:ph type="pic" idx="17"/>
          </p:nvPr>
        </p:nvPicPr>
        <p:blipFill>
          <a:blip r:embed="rId2"/>
          <a:stretch>
            <a:fillRect/>
          </a:stretch>
        </p:blipFill>
        <p:spPr>
          <a:prstGeom prst="rect">
            <a:avLst/>
          </a:prstGeom>
        </p:spPr>
      </p:pic>
      <p:pic>
        <p:nvPicPr>
          <p:cNvPr id="422" name="Picture Placeholder 1"/>
          <p:cNvPicPr>
            <a:picLocks noGrp="1" noChangeAspect="1"/>
          </p:cNvPicPr>
          <p:nvPr>
            <p:ph type="pic" idx="13"/>
          </p:nvPr>
        </p:nvPicPr>
        <p:blipFill>
          <a:blip r:embed="rId3">
            <a:extLst>
              <a:ext uri="{28A0092B-C50C-407E-A947-70E740481C1C}">
                <a14:useLocalDpi xmlns:a14="http://schemas.microsoft.com/office/drawing/2010/main" val="0"/>
              </a:ext>
            </a:extLst>
          </a:blip>
          <a:srcRect/>
          <a:stretch/>
        </p:blipFill>
        <p:spPr>
          <a:xfrm>
            <a:off x="222475" y="161697"/>
            <a:ext cx="1969545" cy="2154013"/>
          </a:xfrm>
          <a:prstGeom prst="rect">
            <a:avLst/>
          </a:prstGeom>
        </p:spPr>
      </p:pic>
      <p:pic>
        <p:nvPicPr>
          <p:cNvPr id="2052" name="Picture 4">
            <a:extLst>
              <a:ext uri="{FF2B5EF4-FFF2-40B4-BE49-F238E27FC236}">
                <a16:creationId xmlns:a16="http://schemas.microsoft.com/office/drawing/2014/main" id="{27CA2C74-8CB7-4CC2-AEC7-08927849D0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3173653" y="161699"/>
            <a:ext cx="2147893" cy="215945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est 500+ Neon Sign Pictures | Download Free Images on Unsplash">
            <a:extLst>
              <a:ext uri="{FF2B5EF4-FFF2-40B4-BE49-F238E27FC236}">
                <a16:creationId xmlns:a16="http://schemas.microsoft.com/office/drawing/2014/main" id="{C12A252F-726E-47E2-8A45-46A86173D8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974" y="2317524"/>
            <a:ext cx="2131897" cy="215219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53A6F66F-7615-4FE8-96AD-F63C639D97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196449" y="4469723"/>
            <a:ext cx="2135758" cy="216574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EADF4430-281A-4A4D-9379-0051D4E09B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3236816" y="4471536"/>
            <a:ext cx="2084387" cy="2148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5273438"/>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2A2C53"/>
        </a:solidFill>
        <a:effectLst/>
      </p:bgPr>
    </p:bg>
    <p:spTree>
      <p:nvGrpSpPr>
        <p:cNvPr id="1" name=""/>
        <p:cNvGrpSpPr/>
        <p:nvPr/>
      </p:nvGrpSpPr>
      <p:grpSpPr>
        <a:xfrm>
          <a:off x="0" y="0"/>
          <a:ext cx="0" cy="0"/>
          <a:chOff x="0" y="0"/>
          <a:chExt cx="0" cy="0"/>
        </a:xfrm>
      </p:grpSpPr>
      <p:sp>
        <p:nvSpPr>
          <p:cNvPr id="439" name="Rectangle 4"/>
          <p:cNvSpPr/>
          <p:nvPr/>
        </p:nvSpPr>
        <p:spPr>
          <a:xfrm>
            <a:off x="0" y="914400"/>
            <a:ext cx="5219700" cy="1682874"/>
          </a:xfrm>
          <a:prstGeom prst="rect">
            <a:avLst/>
          </a:prstGeom>
          <a:solidFill>
            <a:srgbClr val="FFFFFF"/>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0" name="Rectangle 7"/>
          <p:cNvSpPr/>
          <p:nvPr/>
        </p:nvSpPr>
        <p:spPr>
          <a:xfrm>
            <a:off x="9596662" y="2831927"/>
            <a:ext cx="1204687" cy="1986258"/>
          </a:xfrm>
          <a:prstGeom prst="rect">
            <a:avLst/>
          </a:prstGeom>
          <a:solidFill>
            <a:srgbClr val="DF3162"/>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1" name="Rectangle 3"/>
          <p:cNvSpPr/>
          <p:nvPr/>
        </p:nvSpPr>
        <p:spPr>
          <a:xfrm>
            <a:off x="595084" y="551542"/>
            <a:ext cx="3556001" cy="5747657"/>
          </a:xfrm>
          <a:prstGeom prst="rect">
            <a:avLst/>
          </a:prstGeom>
          <a:solidFill>
            <a:srgbClr val="D53E76">
              <a:alpha val="66000"/>
            </a:srgbClr>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2" name="Rectangle 5"/>
          <p:cNvSpPr txBox="1"/>
          <p:nvPr/>
        </p:nvSpPr>
        <p:spPr>
          <a:xfrm>
            <a:off x="5410650" y="2237839"/>
            <a:ext cx="5219699" cy="1857368"/>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just">
              <a:lnSpc>
                <a:spcPct val="150000"/>
              </a:lnSpc>
              <a:defRPr sz="900">
                <a:solidFill>
                  <a:srgbClr val="FFFFFF"/>
                </a:solidFill>
                <a:latin typeface="Lato Regular"/>
                <a:ea typeface="Lato Regular"/>
                <a:cs typeface="Lato Regular"/>
                <a:sym typeface="Lato Regular"/>
              </a:defRPr>
            </a:lvl1p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It’s important to keep your standards high and your response times low. Don’t waste keyboard strokes reinventing the wheel for every basic and common question. Build scalable templates so you can respond to these types of inquiries with ease and professionalism.  </a:t>
            </a:r>
          </a:p>
        </p:txBody>
      </p:sp>
      <p:sp>
        <p:nvSpPr>
          <p:cNvPr id="443" name="Subtitle 2"/>
          <p:cNvSpPr txBox="1"/>
          <p:nvPr/>
        </p:nvSpPr>
        <p:spPr>
          <a:xfrm>
            <a:off x="5298163" y="914400"/>
            <a:ext cx="5674186" cy="132343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spcBef>
                <a:spcPts val="1000"/>
              </a:spcBef>
              <a:defRPr sz="4000">
                <a:solidFill>
                  <a:srgbClr val="FFFFFF"/>
                </a:solidFill>
                <a:latin typeface="Source Sans Pro Semibold"/>
                <a:ea typeface="Source Sans Pro Semibold"/>
                <a:cs typeface="Source Sans Pro Semibold"/>
                <a:sym typeface="Source Sans Pro Semibold"/>
              </a:defRPr>
            </a:lvl1pPr>
          </a:lstStyle>
          <a:p>
            <a:pPr marL="0" marR="0" lvl="0" indent="0" algn="l" defTabSz="914400" rtl="0" eaLnBrk="1" fontAlgn="auto" latinLnBrk="0" hangingPunct="0">
              <a:lnSpc>
                <a:spcPct val="100000"/>
              </a:lnSpc>
              <a:spcBef>
                <a:spcPts val="1000"/>
              </a:spcBef>
              <a:spcAft>
                <a:spcPts val="0"/>
              </a:spcAft>
              <a:buClrTx/>
              <a:buSzTx/>
              <a:buFontTx/>
              <a:buNone/>
              <a:tabLst/>
              <a:defRPr/>
            </a:pPr>
            <a:r>
              <a:rPr lang="en-US" kern="0" dirty="0"/>
              <a:t>Use Customer Service Templates</a:t>
            </a:r>
            <a:endParaRPr kumimoji="0" lang="en-US"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endParaRPr>
          </a:p>
        </p:txBody>
      </p:sp>
      <p:pic>
        <p:nvPicPr>
          <p:cNvPr id="444" name="Picture Placeholder 1"/>
          <p:cNvPicPr>
            <a:picLocks noGrp="1" noChangeAspect="1"/>
          </p:cNvPicPr>
          <p:nvPr>
            <p:ph type="pic" idx="13"/>
          </p:nvPr>
        </p:nvPicPr>
        <p:blipFill>
          <a:blip r:embed="rId2">
            <a:extLst>
              <a:ext uri="{28A0092B-C50C-407E-A947-70E740481C1C}">
                <a14:useLocalDpi xmlns:a14="http://schemas.microsoft.com/office/drawing/2010/main" val="0"/>
              </a:ext>
            </a:extLst>
          </a:blip>
          <a:srcRect/>
          <a:stretch/>
        </p:blipFill>
        <p:spPr>
          <a:xfrm>
            <a:off x="797716" y="1027851"/>
            <a:ext cx="3179198" cy="4460812"/>
          </a:xfrm>
          <a:prstGeom prst="rect">
            <a:avLst/>
          </a:prstGeom>
        </p:spPr>
      </p:pic>
    </p:spTree>
    <p:extLst>
      <p:ext uri="{BB962C8B-B14F-4D97-AF65-F5344CB8AC3E}">
        <p14:creationId xmlns:p14="http://schemas.microsoft.com/office/powerpoint/2010/main" val="2913879353"/>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2C305F"/>
        </a:solidFill>
        <a:effectLst/>
      </p:bgPr>
    </p:bg>
    <p:spTree>
      <p:nvGrpSpPr>
        <p:cNvPr id="1" name=""/>
        <p:cNvGrpSpPr/>
        <p:nvPr/>
      </p:nvGrpSpPr>
      <p:grpSpPr>
        <a:xfrm>
          <a:off x="0" y="0"/>
          <a:ext cx="0" cy="0"/>
          <a:chOff x="0" y="0"/>
          <a:chExt cx="0" cy="0"/>
        </a:xfrm>
      </p:grpSpPr>
      <p:sp>
        <p:nvSpPr>
          <p:cNvPr id="385" name="Rectangle 18"/>
          <p:cNvSpPr/>
          <p:nvPr/>
        </p:nvSpPr>
        <p:spPr>
          <a:xfrm>
            <a:off x="8955314" y="892629"/>
            <a:ext cx="2425701" cy="1823356"/>
          </a:xfrm>
          <a:prstGeom prst="rect">
            <a:avLst/>
          </a:prstGeom>
          <a:ln w="57150">
            <a:solidFill>
              <a:srgbClr val="FFFFFF"/>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86" name="Rectangle 16"/>
          <p:cNvSpPr/>
          <p:nvPr/>
        </p:nvSpPr>
        <p:spPr>
          <a:xfrm>
            <a:off x="6386286" y="894442"/>
            <a:ext cx="2425701" cy="3024416"/>
          </a:xfrm>
          <a:prstGeom prst="rect">
            <a:avLst/>
          </a:prstGeom>
          <a:ln w="57150">
            <a:solidFill>
              <a:srgbClr val="FFFFFF"/>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87" name="Rectangle 17"/>
          <p:cNvSpPr/>
          <p:nvPr/>
        </p:nvSpPr>
        <p:spPr>
          <a:xfrm>
            <a:off x="6386286" y="4054928"/>
            <a:ext cx="2425701" cy="1823357"/>
          </a:xfrm>
          <a:prstGeom prst="rect">
            <a:avLst/>
          </a:prstGeom>
          <a:ln w="57150">
            <a:solidFill>
              <a:srgbClr val="FFFFFF"/>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88" name="Rectangle 19"/>
          <p:cNvSpPr/>
          <p:nvPr/>
        </p:nvSpPr>
        <p:spPr>
          <a:xfrm>
            <a:off x="8955314" y="2853870"/>
            <a:ext cx="2425701" cy="3024415"/>
          </a:xfrm>
          <a:prstGeom prst="rect">
            <a:avLst/>
          </a:prstGeom>
          <a:ln w="57150">
            <a:solidFill>
              <a:srgbClr val="FFFFFF"/>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89" name="Rectangle 20"/>
          <p:cNvSpPr txBox="1"/>
          <p:nvPr/>
        </p:nvSpPr>
        <p:spPr>
          <a:xfrm>
            <a:off x="372702" y="1551308"/>
            <a:ext cx="5673966" cy="3930178"/>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pPr marL="0" marR="0" lvl="0" indent="0" algn="l" defTabSz="914400" rtl="0" eaLnBrk="1" fontAlgn="auto" latinLnBrk="0" hangingPunct="0">
              <a:lnSpc>
                <a:spcPct val="15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Lato Regular"/>
                <a:sym typeface="Lato Regular"/>
              </a:rPr>
              <a:t>How to say no without saying no.</a:t>
            </a:r>
          </a:p>
          <a:p>
            <a:pPr marL="0" marR="0" lvl="0" indent="0" algn="l" defTabSz="914400" rtl="0" eaLnBrk="1" fontAlgn="auto" latinLnBrk="0" hangingPunct="0">
              <a:lnSpc>
                <a:spcPct val="150000"/>
              </a:lnSpc>
              <a:spcBef>
                <a:spcPts val="0"/>
              </a:spcBef>
              <a:spcAft>
                <a:spcPts val="0"/>
              </a:spcAft>
              <a:buClrTx/>
              <a:buSzTx/>
              <a:buFontTx/>
              <a:buNone/>
              <a:tabLst/>
              <a:defRPr/>
            </a:pPr>
            <a:endParaRPr lang="en-US" sz="1400" kern="0" dirty="0"/>
          </a:p>
          <a:p>
            <a:pPr marL="0" marR="0" lvl="0" indent="0" algn="l" defTabSz="914400" rtl="0" eaLnBrk="1" fontAlgn="auto" latinLnBrk="0" hangingPunct="0">
              <a:lnSpc>
                <a:spcPct val="15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Lato Regular"/>
                <a:sym typeface="Lato Regular"/>
              </a:rPr>
              <a:t>Go into your sub WhatsApp groups and think about the most insane and elaborate request, you have 10 minutes to do so.</a:t>
            </a:r>
          </a:p>
          <a:p>
            <a:pPr marL="0" marR="0" lvl="0" indent="0" algn="l" defTabSz="914400" rtl="0" eaLnBrk="1" fontAlgn="auto" latinLnBrk="0" hangingPunct="0">
              <a:lnSpc>
                <a:spcPct val="150000"/>
              </a:lnSpc>
              <a:spcBef>
                <a:spcPts val="0"/>
              </a:spcBef>
              <a:spcAft>
                <a:spcPts val="0"/>
              </a:spcAft>
              <a:buClrTx/>
              <a:buSzTx/>
              <a:buFontTx/>
              <a:buNone/>
              <a:tabLst/>
              <a:defRPr/>
            </a:pPr>
            <a:endParaRPr lang="en-US" sz="1400" kern="0" dirty="0"/>
          </a:p>
          <a:p>
            <a:pPr marL="0" marR="0" lvl="0" indent="0" algn="l" defTabSz="914400" rtl="0" eaLnBrk="1" fontAlgn="auto" latinLnBrk="0" hangingPunct="0">
              <a:lnSpc>
                <a:spcPct val="15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Lato Regular"/>
                <a:sym typeface="Lato Regular"/>
              </a:rPr>
              <a:t>After you come up with a request, you will each share your request amongst the other groups so each group will have a request made by the other, then you have 15 minutes to come up with a way to decline this without saying no.</a:t>
            </a:r>
          </a:p>
          <a:p>
            <a:pPr marL="0" marR="0" lvl="0" indent="0" algn="l" defTabSz="914400" rtl="0" eaLnBrk="1" fontAlgn="auto" latinLnBrk="0" hangingPunct="0">
              <a:lnSpc>
                <a:spcPct val="150000"/>
              </a:lnSpc>
              <a:spcBef>
                <a:spcPts val="0"/>
              </a:spcBef>
              <a:spcAft>
                <a:spcPts val="0"/>
              </a:spcAft>
              <a:buClrTx/>
              <a:buSzTx/>
              <a:buFontTx/>
              <a:buNone/>
              <a:tabLst/>
              <a:defRPr/>
            </a:pPr>
            <a:endParaRPr lang="en-US" sz="1400" kern="0" dirty="0"/>
          </a:p>
          <a:p>
            <a:pPr marL="0" marR="0" lvl="0" indent="0" algn="l" defTabSz="914400" rtl="0" eaLnBrk="1" fontAlgn="auto" latinLnBrk="0" hangingPunct="0">
              <a:lnSpc>
                <a:spcPct val="15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Lato Regular"/>
                <a:sym typeface="Lato Regular"/>
              </a:rPr>
              <a:t>Choose a team leader or two to recreate this scenario, each group gets 5 minutes of this roleplay</a:t>
            </a:r>
            <a:endParaRPr kumimoji="0" sz="1400" b="0" i="0" u="none" strike="noStrike" kern="0" cap="none" spc="0" normalizeH="0" baseline="0" noProof="0" dirty="0">
              <a:ln>
                <a:noFill/>
              </a:ln>
              <a:solidFill>
                <a:srgbClr val="FFFFFF"/>
              </a:solidFill>
              <a:effectLst/>
              <a:uLnTx/>
              <a:uFillTx/>
              <a:latin typeface="Lato Regular"/>
              <a:sym typeface="Lato Regular"/>
            </a:endParaRPr>
          </a:p>
        </p:txBody>
      </p:sp>
      <p:sp>
        <p:nvSpPr>
          <p:cNvPr id="390" name="Subtitle 2"/>
          <p:cNvSpPr txBox="1"/>
          <p:nvPr/>
        </p:nvSpPr>
        <p:spPr>
          <a:xfrm>
            <a:off x="522867" y="403952"/>
            <a:ext cx="2237013" cy="7264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spcBef>
                <a:spcPts val="1000"/>
              </a:spcBef>
              <a:defRPr sz="4000">
                <a:solidFill>
                  <a:srgbClr val="FFFFFF"/>
                </a:solidFill>
                <a:latin typeface="Source Sans Pro Semibold"/>
                <a:ea typeface="Source Sans Pro Semibold"/>
                <a:cs typeface="Source Sans Pro Semibold"/>
                <a:sym typeface="Source Sans Pro Semibold"/>
              </a:defRPr>
            </a:lvl1pPr>
          </a:lstStyle>
          <a:p>
            <a:pPr marL="0" marR="0" lvl="0" indent="0" algn="l" defTabSz="914400" rtl="0" eaLnBrk="1" fontAlgn="auto" latinLnBrk="0" hangingPunct="0">
              <a:lnSpc>
                <a:spcPct val="100000"/>
              </a:lnSpc>
              <a:spcBef>
                <a:spcPts val="1000"/>
              </a:spcBef>
              <a:spcAft>
                <a:spcPts val="0"/>
              </a:spcAft>
              <a:buClrTx/>
              <a:buSzTx/>
              <a:buFontTx/>
              <a:buNone/>
              <a:tabLst/>
              <a:defRPr/>
            </a:pPr>
            <a:r>
              <a:rPr kumimoji="0" lang="en-US"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rPr>
              <a:t>Activity</a:t>
            </a:r>
            <a:endParaRPr kumimoji="0"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endParaRPr>
          </a:p>
        </p:txBody>
      </p:sp>
      <p:sp>
        <p:nvSpPr>
          <p:cNvPr id="391" name="Straight Connector 22"/>
          <p:cNvSpPr/>
          <p:nvPr/>
        </p:nvSpPr>
        <p:spPr>
          <a:xfrm>
            <a:off x="1521629" y="6185018"/>
            <a:ext cx="2476501" cy="1"/>
          </a:xfrm>
          <a:prstGeom prst="line">
            <a:avLst/>
          </a:prstGeom>
          <a:ln w="57150">
            <a:solidFill>
              <a:srgbClr val="D53E76"/>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pic>
        <p:nvPicPr>
          <p:cNvPr id="392" name="Picture Placeholder 1"/>
          <p:cNvPicPr>
            <a:picLocks noGrp="1" noChangeAspect="1"/>
          </p:cNvPicPr>
          <p:nvPr>
            <p:ph type="pic" idx="13"/>
          </p:nvPr>
        </p:nvPicPr>
        <p:blipFill>
          <a:blip r:embed="rId2">
            <a:extLst>
              <a:ext uri="{28A0092B-C50C-407E-A947-70E740481C1C}">
                <a14:useLocalDpi xmlns:a14="http://schemas.microsoft.com/office/drawing/2010/main" val="0"/>
              </a:ext>
            </a:extLst>
          </a:blip>
          <a:srcRect/>
          <a:stretch/>
        </p:blipFill>
        <p:spPr>
          <a:xfrm>
            <a:off x="6386284" y="910904"/>
            <a:ext cx="2425701" cy="2989676"/>
          </a:xfrm>
          <a:prstGeom prst="rect">
            <a:avLst/>
          </a:prstGeom>
        </p:spPr>
      </p:pic>
      <p:pic>
        <p:nvPicPr>
          <p:cNvPr id="393" name="Picture Placeholder 2"/>
          <p:cNvPicPr>
            <a:picLocks noGrp="1" noChangeAspect="1"/>
          </p:cNvPicPr>
          <p:nvPr>
            <p:ph type="pic" idx="14"/>
          </p:nvPr>
        </p:nvPicPr>
        <p:blipFill>
          <a:blip r:embed="rId3">
            <a:extLst>
              <a:ext uri="{28A0092B-C50C-407E-A947-70E740481C1C}">
                <a14:useLocalDpi xmlns:a14="http://schemas.microsoft.com/office/drawing/2010/main" val="0"/>
              </a:ext>
            </a:extLst>
          </a:blip>
          <a:srcRect/>
          <a:stretch/>
        </p:blipFill>
        <p:spPr>
          <a:xfrm>
            <a:off x="8955315" y="919841"/>
            <a:ext cx="2425700" cy="1767116"/>
          </a:xfrm>
          <a:prstGeom prst="rect">
            <a:avLst/>
          </a:prstGeom>
        </p:spPr>
      </p:pic>
      <p:pic>
        <p:nvPicPr>
          <p:cNvPr id="394" name="Picture Placeholder 3"/>
          <p:cNvPicPr>
            <a:picLocks noGrp="1" noChangeAspect="1"/>
          </p:cNvPicPr>
          <p:nvPr>
            <p:ph type="pic" idx="16"/>
          </p:nvPr>
        </p:nvPicPr>
        <p:blipFill>
          <a:blip r:embed="rId4">
            <a:extLst>
              <a:ext uri="{28A0092B-C50C-407E-A947-70E740481C1C}">
                <a14:useLocalDpi xmlns:a14="http://schemas.microsoft.com/office/drawing/2010/main" val="0"/>
              </a:ext>
            </a:extLst>
          </a:blip>
          <a:srcRect/>
          <a:stretch/>
        </p:blipFill>
        <p:spPr>
          <a:xfrm>
            <a:off x="8955314" y="2853870"/>
            <a:ext cx="2425701" cy="2995385"/>
          </a:xfrm>
          <a:prstGeom prst="rect">
            <a:avLst/>
          </a:prstGeom>
        </p:spPr>
      </p:pic>
      <p:pic>
        <p:nvPicPr>
          <p:cNvPr id="395" name="Picture Placeholder 4"/>
          <p:cNvPicPr>
            <a:picLocks noGrp="1" noChangeAspect="1"/>
          </p:cNvPicPr>
          <p:nvPr>
            <p:ph type="pic" idx="15"/>
          </p:nvPr>
        </p:nvPicPr>
        <p:blipFill>
          <a:blip r:embed="rId5">
            <a:extLst>
              <a:ext uri="{28A0092B-C50C-407E-A947-70E740481C1C}">
                <a14:useLocalDpi xmlns:a14="http://schemas.microsoft.com/office/drawing/2010/main" val="0"/>
              </a:ext>
            </a:extLst>
          </a:blip>
          <a:srcRect/>
          <a:stretch/>
        </p:blipFill>
        <p:spPr>
          <a:xfrm>
            <a:off x="6386286" y="4083956"/>
            <a:ext cx="2425701" cy="1765299"/>
          </a:xfrm>
          <a:prstGeom prst="rect">
            <a:avLst/>
          </a:prstGeom>
        </p:spPr>
      </p:pic>
    </p:spTree>
    <p:extLst>
      <p:ext uri="{BB962C8B-B14F-4D97-AF65-F5344CB8AC3E}">
        <p14:creationId xmlns:p14="http://schemas.microsoft.com/office/powerpoint/2010/main" val="1826786364"/>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7FF91BCF-489D-4FF6-B133-1BDE8A59955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8262" b="28262"/>
          <a:stretch/>
        </p:blipFill>
        <p:spPr>
          <a:xfrm>
            <a:off x="0" y="4591050"/>
            <a:ext cx="8115300" cy="1981200"/>
          </a:xfrm>
        </p:spPr>
      </p:pic>
      <p:pic>
        <p:nvPicPr>
          <p:cNvPr id="13" name="Picture Placeholder 12">
            <a:extLst>
              <a:ext uri="{FF2B5EF4-FFF2-40B4-BE49-F238E27FC236}">
                <a16:creationId xmlns:a16="http://schemas.microsoft.com/office/drawing/2014/main" id="{51A5343E-8628-47EC-888B-AABDEE1FE01A}"/>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24229" b="24229"/>
          <a:stretch/>
        </p:blipFill>
        <p:spPr>
          <a:xfrm>
            <a:off x="3543300" y="2476500"/>
            <a:ext cx="8648700" cy="1981200"/>
          </a:xfrm>
        </p:spPr>
      </p:pic>
      <p:sp>
        <p:nvSpPr>
          <p:cNvPr id="4" name="Rectangle 3">
            <a:extLst>
              <a:ext uri="{FF2B5EF4-FFF2-40B4-BE49-F238E27FC236}">
                <a16:creationId xmlns:a16="http://schemas.microsoft.com/office/drawing/2014/main" id="{4E4FF2FF-8A33-4F4E-A211-D86C1114F6EF}"/>
              </a:ext>
            </a:extLst>
          </p:cNvPr>
          <p:cNvSpPr/>
          <p:nvPr/>
        </p:nvSpPr>
        <p:spPr>
          <a:xfrm>
            <a:off x="76200" y="2476500"/>
            <a:ext cx="3390899" cy="1981200"/>
          </a:xfrm>
          <a:prstGeom prst="rect">
            <a:avLst/>
          </a:prstGeom>
          <a:solidFill>
            <a:srgbClr val="FFC6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5" name="Rectangle 4">
            <a:extLst>
              <a:ext uri="{FF2B5EF4-FFF2-40B4-BE49-F238E27FC236}">
                <a16:creationId xmlns:a16="http://schemas.microsoft.com/office/drawing/2014/main" id="{E1579019-4F30-4F64-AA1F-26FB552F3A8C}"/>
              </a:ext>
            </a:extLst>
          </p:cNvPr>
          <p:cNvSpPr/>
          <p:nvPr/>
        </p:nvSpPr>
        <p:spPr>
          <a:xfrm>
            <a:off x="8267701" y="4591050"/>
            <a:ext cx="3924300" cy="1981200"/>
          </a:xfrm>
          <a:prstGeom prst="rect">
            <a:avLst/>
          </a:prstGeom>
          <a:solidFill>
            <a:srgbClr val="FFC6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C8F4230F-4568-4AF6-A1B0-1CD68CBD8D89}"/>
              </a:ext>
            </a:extLst>
          </p:cNvPr>
          <p:cNvSpPr/>
          <p:nvPr/>
        </p:nvSpPr>
        <p:spPr bwMode="auto">
          <a:xfrm>
            <a:off x="-313773" y="2957966"/>
            <a:ext cx="4103811" cy="1066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3600" b="1" dirty="0">
                <a:solidFill>
                  <a:schemeClr val="bg1"/>
                </a:solidFill>
                <a:latin typeface="Times New Roman" panose="02020603050405020304" pitchFamily="18" charset="0"/>
                <a:ea typeface="Source Sans Pro" panose="020B0503030403020204" pitchFamily="34" charset="0"/>
                <a:cs typeface="Times New Roman" panose="02020603050405020304" pitchFamily="18" charset="0"/>
              </a:rPr>
              <a:t>Complimentary words</a:t>
            </a:r>
            <a:endParaRPr lang="id-ID" sz="3600" b="1" dirty="0">
              <a:solidFill>
                <a:schemeClr val="bg1"/>
              </a:solidFill>
              <a:latin typeface="Times New Roman" panose="02020603050405020304" pitchFamily="18" charset="0"/>
              <a:ea typeface="Source Sans Pro" panose="020B050303040302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720DAF39-E666-480D-BC24-0F4B569EE9BB}"/>
              </a:ext>
            </a:extLst>
          </p:cNvPr>
          <p:cNvSpPr/>
          <p:nvPr/>
        </p:nvSpPr>
        <p:spPr>
          <a:xfrm>
            <a:off x="8267700" y="453554"/>
            <a:ext cx="3944291" cy="1783734"/>
          </a:xfrm>
          <a:prstGeom prst="rect">
            <a:avLst/>
          </a:prstGeom>
          <a:solidFill>
            <a:srgbClr val="FFC6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r>
              <a:rPr lang="en-US" sz="180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They are generally words to describe an aspect of somebody’s personality/life or to describe something that belongs to the person receiving the compliment.</a:t>
            </a:r>
          </a:p>
        </p:txBody>
      </p:sp>
      <p:sp>
        <p:nvSpPr>
          <p:cNvPr id="10" name="TextBox 9">
            <a:extLst>
              <a:ext uri="{FF2B5EF4-FFF2-40B4-BE49-F238E27FC236}">
                <a16:creationId xmlns:a16="http://schemas.microsoft.com/office/drawing/2014/main" id="{B7A339CA-0A81-4B8C-AEC3-4CAA0148E5ED}"/>
              </a:ext>
            </a:extLst>
          </p:cNvPr>
          <p:cNvSpPr txBox="1"/>
          <p:nvPr/>
        </p:nvSpPr>
        <p:spPr>
          <a:xfrm>
            <a:off x="8617388" y="4809253"/>
            <a:ext cx="3244914" cy="1496820"/>
          </a:xfrm>
          <a:prstGeom prst="rect">
            <a:avLst/>
          </a:prstGeom>
          <a:noFill/>
        </p:spPr>
        <p:txBody>
          <a:bodyPr wrap="square" lIns="0" tIns="0" rIns="91440" bIns="0" rtlCol="0">
            <a:spAutoFit/>
          </a:bodyPr>
          <a:lstStyle/>
          <a:p>
            <a:pPr marL="0" marR="0" algn="ctr">
              <a:lnSpc>
                <a:spcPct val="107000"/>
              </a:lnSpc>
              <a:spcBef>
                <a:spcPts val="0"/>
              </a:spcBef>
              <a:spcAft>
                <a:spcPts val="800"/>
              </a:spcAft>
            </a:pPr>
            <a:r>
              <a:rPr lang="en-US" sz="180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These words can be particularly powerful in customer service and sales when looking to positively influence the emotions of a customer.</a:t>
            </a:r>
          </a:p>
        </p:txBody>
      </p:sp>
      <p:sp>
        <p:nvSpPr>
          <p:cNvPr id="11" name="TextBox 10">
            <a:extLst>
              <a:ext uri="{FF2B5EF4-FFF2-40B4-BE49-F238E27FC236}">
                <a16:creationId xmlns:a16="http://schemas.microsoft.com/office/drawing/2014/main" id="{ABC841D4-7F9F-46EC-B104-B9415A6F3FE2}"/>
              </a:ext>
            </a:extLst>
          </p:cNvPr>
          <p:cNvSpPr txBox="1"/>
          <p:nvPr/>
        </p:nvSpPr>
        <p:spPr>
          <a:xfrm>
            <a:off x="4492170" y="759266"/>
            <a:ext cx="3775530" cy="1172309"/>
          </a:xfrm>
          <a:prstGeom prst="rect">
            <a:avLst/>
          </a:prstGeom>
          <a:noFill/>
        </p:spPr>
        <p:txBody>
          <a:bodyPr wrap="square" lIns="0" tIns="0" rIns="91440" bIns="0" rtlCol="0">
            <a:spAutoFit/>
          </a:bodyPr>
          <a:lstStyle/>
          <a:p>
            <a:pPr marL="0" marR="0" algn="just">
              <a:lnSpc>
                <a:spcPct val="107000"/>
              </a:lnSpc>
              <a:spcBef>
                <a:spcPts val="0"/>
              </a:spcBef>
              <a:spcAft>
                <a:spcPts val="800"/>
              </a:spcAft>
            </a:pPr>
            <a:r>
              <a:rPr lang="en-US" sz="180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Complimentary words are those that we use in a conversation to make the person we are talking to feel good about themselves.</a:t>
            </a:r>
          </a:p>
        </p:txBody>
      </p:sp>
    </p:spTree>
    <p:extLst>
      <p:ext uri="{BB962C8B-B14F-4D97-AF65-F5344CB8AC3E}">
        <p14:creationId xmlns:p14="http://schemas.microsoft.com/office/powerpoint/2010/main" val="37446873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EC0B4F5-5129-496B-A773-492A70343373}"/>
              </a:ext>
            </a:extLst>
          </p:cNvPr>
          <p:cNvSpPr/>
          <p:nvPr/>
        </p:nvSpPr>
        <p:spPr>
          <a:xfrm>
            <a:off x="513567" y="501041"/>
            <a:ext cx="5022937" cy="5887234"/>
          </a:xfrm>
          <a:prstGeom prst="rect">
            <a:avLst/>
          </a:prstGeom>
          <a:solidFill>
            <a:srgbClr val="FFC6B2">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ndParaRPr>
          </a:p>
        </p:txBody>
      </p:sp>
      <p:sp>
        <p:nvSpPr>
          <p:cNvPr id="13" name="TextBox 12">
            <a:extLst>
              <a:ext uri="{FF2B5EF4-FFF2-40B4-BE49-F238E27FC236}">
                <a16:creationId xmlns:a16="http://schemas.microsoft.com/office/drawing/2014/main" id="{765B0759-90E0-48A9-A468-976BD7D08D4C}"/>
              </a:ext>
            </a:extLst>
          </p:cNvPr>
          <p:cNvSpPr txBox="1"/>
          <p:nvPr/>
        </p:nvSpPr>
        <p:spPr>
          <a:xfrm>
            <a:off x="609784" y="523225"/>
            <a:ext cx="5022937" cy="2585323"/>
          </a:xfrm>
          <a:prstGeom prst="rect">
            <a:avLst/>
          </a:prstGeom>
          <a:noFill/>
        </p:spPr>
        <p:txBody>
          <a:bodyPr wrap="square">
            <a:spAutoFit/>
          </a:bodyPr>
          <a:lstStyle/>
          <a:p>
            <a:pPr eaLnBrk="1" fontAlgn="auto" hangingPunct="1">
              <a:spcBef>
                <a:spcPts val="0"/>
              </a:spcBef>
              <a:spcAft>
                <a:spcPts val="0"/>
              </a:spcAft>
              <a:defRPr/>
            </a:pPr>
            <a:r>
              <a:rPr lang="en-US" sz="5400" dirty="0">
                <a:solidFill>
                  <a:schemeClr val="tx1">
                    <a:lumMod val="75000"/>
                    <a:lumOff val="25000"/>
                  </a:schemeClr>
                </a:solidFill>
                <a:latin typeface="Times New Roman" panose="02020603050405020304" pitchFamily="18" charset="0"/>
                <a:ea typeface="Roboto" panose="02000000000000000000" pitchFamily="2" charset="0"/>
                <a:cs typeface="Times New Roman" panose="02020603050405020304" pitchFamily="18" charset="0"/>
              </a:rPr>
              <a:t>Compliments to use in Customer Service</a:t>
            </a:r>
          </a:p>
        </p:txBody>
      </p:sp>
      <p:sp>
        <p:nvSpPr>
          <p:cNvPr id="16" name="Rectangle 15">
            <a:extLst>
              <a:ext uri="{FF2B5EF4-FFF2-40B4-BE49-F238E27FC236}">
                <a16:creationId xmlns:a16="http://schemas.microsoft.com/office/drawing/2014/main" id="{4E672B67-A7F3-4A13-AEE6-E9C6873C914B}"/>
              </a:ext>
            </a:extLst>
          </p:cNvPr>
          <p:cNvSpPr/>
          <p:nvPr/>
        </p:nvSpPr>
        <p:spPr>
          <a:xfrm>
            <a:off x="600654" y="3041372"/>
            <a:ext cx="4892307" cy="3544368"/>
          </a:xfrm>
          <a:prstGeom prst="rect">
            <a:avLst/>
          </a:prstGeom>
        </p:spPr>
        <p:txBody>
          <a:bodyPr wrap="square">
            <a:spAutoFit/>
          </a:bodyPr>
          <a:lstStyle/>
          <a:p>
            <a:pPr marL="0" marR="0" algn="just">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Complimentary words are those that we use in a conversation to make the person we are talking to feel good about themselves.</a:t>
            </a:r>
          </a:p>
          <a:p>
            <a:pPr algn="just">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They are generally words to describe an aspect of somebody’s personality/life or to describe something that belongs to the person receiving the compliment. To show you how complimentary words can improve your customer service, we have taken ten of our favorites from the list above and built them into complimentary phrases.</a:t>
            </a:r>
          </a:p>
          <a:p>
            <a:pPr marL="0" marR="0" algn="just">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4" name="Picture 23">
            <a:extLst>
              <a:ext uri="{FF2B5EF4-FFF2-40B4-BE49-F238E27FC236}">
                <a16:creationId xmlns:a16="http://schemas.microsoft.com/office/drawing/2014/main" id="{D21D6694-E79F-4FBF-BD9E-1898A0901599}"/>
              </a:ext>
            </a:extLst>
          </p:cNvPr>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851071" y="246744"/>
            <a:ext cx="5455558" cy="6611256"/>
          </a:xfrm>
          <a:prstGeom prst="rect">
            <a:avLst/>
          </a:prstGeom>
        </p:spPr>
      </p:pic>
    </p:spTree>
    <p:extLst>
      <p:ext uri="{BB962C8B-B14F-4D97-AF65-F5344CB8AC3E}">
        <p14:creationId xmlns:p14="http://schemas.microsoft.com/office/powerpoint/2010/main" val="30123900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2A2C53"/>
        </a:solidFill>
        <a:effectLst/>
      </p:bgPr>
    </p:bg>
    <p:spTree>
      <p:nvGrpSpPr>
        <p:cNvPr id="1" name=""/>
        <p:cNvGrpSpPr/>
        <p:nvPr/>
      </p:nvGrpSpPr>
      <p:grpSpPr>
        <a:xfrm>
          <a:off x="0" y="0"/>
          <a:ext cx="0" cy="0"/>
          <a:chOff x="0" y="0"/>
          <a:chExt cx="0" cy="0"/>
        </a:xfrm>
      </p:grpSpPr>
      <p:sp>
        <p:nvSpPr>
          <p:cNvPr id="439" name="Rectangle 4"/>
          <p:cNvSpPr/>
          <p:nvPr/>
        </p:nvSpPr>
        <p:spPr>
          <a:xfrm>
            <a:off x="0" y="914400"/>
            <a:ext cx="5219700" cy="1682874"/>
          </a:xfrm>
          <a:prstGeom prst="rect">
            <a:avLst/>
          </a:prstGeom>
          <a:solidFill>
            <a:srgbClr val="FFFFFF"/>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0" name="Rectangle 7"/>
          <p:cNvSpPr/>
          <p:nvPr/>
        </p:nvSpPr>
        <p:spPr>
          <a:xfrm>
            <a:off x="9499599" y="3814034"/>
            <a:ext cx="1204687" cy="1986258"/>
          </a:xfrm>
          <a:prstGeom prst="rect">
            <a:avLst/>
          </a:prstGeom>
          <a:solidFill>
            <a:srgbClr val="DF3162"/>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1" name="Rectangle 3"/>
          <p:cNvSpPr/>
          <p:nvPr/>
        </p:nvSpPr>
        <p:spPr>
          <a:xfrm>
            <a:off x="595084" y="551542"/>
            <a:ext cx="3556001" cy="5747657"/>
          </a:xfrm>
          <a:prstGeom prst="rect">
            <a:avLst/>
          </a:prstGeom>
          <a:solidFill>
            <a:srgbClr val="D53E76">
              <a:alpha val="66000"/>
            </a:srgbClr>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2" name="Rectangle 5"/>
          <p:cNvSpPr txBox="1"/>
          <p:nvPr/>
        </p:nvSpPr>
        <p:spPr>
          <a:xfrm>
            <a:off x="5261877" y="3126417"/>
            <a:ext cx="5231952" cy="2552686"/>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just">
              <a:lnSpc>
                <a:spcPct val="150000"/>
              </a:lnSpc>
              <a:defRPr sz="900">
                <a:solidFill>
                  <a:srgbClr val="FFFFFF"/>
                </a:solidFill>
                <a:latin typeface="Lato Regular"/>
                <a:ea typeface="Lato Regular"/>
                <a:cs typeface="Lato Regular"/>
                <a:sym typeface="Lato Regular"/>
              </a:defRPr>
            </a:lvl1p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After an angry customer has vented at you, it can be difficult to know what to say next. The wrong thing can set the customer off again and damage their impression of you.</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 compliment can work well in these situations, if used carefully. Thanking them for their honesty can help to show the customer that you are on their side, before you move forward with answering their query.</a:t>
            </a:r>
          </a:p>
        </p:txBody>
      </p:sp>
      <p:sp>
        <p:nvSpPr>
          <p:cNvPr id="443" name="Subtitle 2"/>
          <p:cNvSpPr txBox="1"/>
          <p:nvPr/>
        </p:nvSpPr>
        <p:spPr>
          <a:xfrm>
            <a:off x="5261877" y="450683"/>
            <a:ext cx="5746758" cy="2554545"/>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spcBef>
                <a:spcPts val="1000"/>
              </a:spcBef>
              <a:defRPr sz="4000">
                <a:solidFill>
                  <a:srgbClr val="FFFFFF"/>
                </a:solidFill>
                <a:latin typeface="Source Sans Pro Semibold"/>
                <a:ea typeface="Source Sans Pro Semibold"/>
                <a:cs typeface="Source Sans Pro Semibold"/>
                <a:sym typeface="Source Sans Pro Semibold"/>
              </a:defRPr>
            </a:lvl1pPr>
          </a:lstStyle>
          <a:p>
            <a:pPr marL="0" marR="0" lvl="0" indent="0" algn="l" defTabSz="914400" rtl="0" eaLnBrk="1" fontAlgn="auto" latinLnBrk="0" hangingPunct="0">
              <a:lnSpc>
                <a:spcPct val="100000"/>
              </a:lnSpc>
              <a:spcBef>
                <a:spcPts val="1000"/>
              </a:spcBef>
              <a:spcAft>
                <a:spcPts val="0"/>
              </a:spcAft>
              <a:buClrTx/>
              <a:buSzTx/>
              <a:buFontTx/>
              <a:buNone/>
              <a:tabLst/>
              <a:defRPr/>
            </a:pPr>
            <a:r>
              <a:rPr kumimoji="0"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rPr>
              <a:t> </a:t>
            </a:r>
            <a:r>
              <a:rPr kumimoji="0" lang="en-US"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rPr>
              <a:t>“Thanks for being so honest with me about how this is impacting you.”</a:t>
            </a:r>
            <a:endParaRPr kumimoji="0"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endParaRPr>
          </a:p>
        </p:txBody>
      </p:sp>
      <p:pic>
        <p:nvPicPr>
          <p:cNvPr id="444" name="Picture Placeholder 1"/>
          <p:cNvPicPr>
            <a:picLocks noGrp="1" noChangeAspect="1"/>
          </p:cNvPicPr>
          <p:nvPr>
            <p:ph type="pic" idx="13"/>
          </p:nvPr>
        </p:nvPicPr>
        <p:blipFill>
          <a:blip r:embed="rId2">
            <a:extLst>
              <a:ext uri="{28A0092B-C50C-407E-A947-70E740481C1C}">
                <a14:useLocalDpi xmlns:a14="http://schemas.microsoft.com/office/drawing/2010/main" val="0"/>
              </a:ext>
            </a:extLst>
          </a:blip>
          <a:srcRect/>
          <a:stretch/>
        </p:blipFill>
        <p:spPr>
          <a:xfrm>
            <a:off x="595084" y="1494574"/>
            <a:ext cx="3556001" cy="3861594"/>
          </a:xfrm>
          <a:prstGeom prst="rect">
            <a:avLst/>
          </a:prstGeom>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D63320B-E3AA-40D1-B03D-1A5556959BC0}"/>
              </a:ext>
            </a:extLst>
          </p:cNvPr>
          <p:cNvSpPr txBox="1">
            <a:spLocks/>
          </p:cNvSpPr>
          <p:nvPr/>
        </p:nvSpPr>
        <p:spPr>
          <a:xfrm rot="5400000">
            <a:off x="1605913" y="2631746"/>
            <a:ext cx="6659115" cy="146198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70000"/>
              </a:lnSpc>
            </a:pPr>
            <a:r>
              <a:rPr lang="en-US" sz="4800" b="1" dirty="0">
                <a:solidFill>
                  <a:schemeClr val="tx1">
                    <a:lumMod val="75000"/>
                    <a:lumOff val="25000"/>
                  </a:schemeClr>
                </a:solidFill>
                <a:latin typeface="Times New Roman" panose="02020603050405020304" pitchFamily="18" charset="0"/>
                <a:ea typeface="Roboto" charset="0"/>
                <a:cs typeface="Times New Roman" panose="02020603050405020304" pitchFamily="18" charset="0"/>
              </a:rPr>
              <a:t>Conversational Banking</a:t>
            </a:r>
          </a:p>
        </p:txBody>
      </p:sp>
      <p:sp>
        <p:nvSpPr>
          <p:cNvPr id="6" name="Rectangle 5">
            <a:extLst>
              <a:ext uri="{FF2B5EF4-FFF2-40B4-BE49-F238E27FC236}">
                <a16:creationId xmlns:a16="http://schemas.microsoft.com/office/drawing/2014/main" id="{894370E1-3990-45EE-9254-DD0E5DD53DFB}"/>
              </a:ext>
            </a:extLst>
          </p:cNvPr>
          <p:cNvSpPr/>
          <p:nvPr/>
        </p:nvSpPr>
        <p:spPr>
          <a:xfrm>
            <a:off x="8664898" y="5056443"/>
            <a:ext cx="2498524" cy="901785"/>
          </a:xfrm>
          <a:prstGeom prst="rect">
            <a:avLst/>
          </a:prstGeom>
        </p:spPr>
        <p:txBody>
          <a:bodyPr wrap="square">
            <a:spAutoFit/>
          </a:bodyPr>
          <a:lstStyle/>
          <a:p>
            <a:pPr algn="just">
              <a:lnSpc>
                <a:spcPct val="150000"/>
              </a:lnSpc>
            </a:pPr>
            <a:r>
              <a:rPr lang="en-US" sz="90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Conversational banking means the inclusion of messaging apps – with all their native abilities to communicate in text, voice and rich formats – into a bank’s client experience. </a:t>
            </a:r>
            <a:endParaRPr lang="id-ID" sz="900" dirty="0">
              <a:solidFill>
                <a:schemeClr val="bg1">
                  <a:lumMod val="50000"/>
                </a:schemeClr>
              </a:solidFill>
              <a:latin typeface="Source Sans Pro" panose="020B0503030403020204" pitchFamily="34" charset="0"/>
              <a:ea typeface="Lato" panose="020F0502020204030203" pitchFamily="34" charset="0"/>
              <a:cs typeface="Lato" panose="020F0502020204030203" pitchFamily="34" charset="0"/>
            </a:endParaRPr>
          </a:p>
        </p:txBody>
      </p:sp>
      <p:sp>
        <p:nvSpPr>
          <p:cNvPr id="7" name="Title 3">
            <a:extLst>
              <a:ext uri="{FF2B5EF4-FFF2-40B4-BE49-F238E27FC236}">
                <a16:creationId xmlns:a16="http://schemas.microsoft.com/office/drawing/2014/main" id="{0D5F574D-DBBF-40FA-AA02-5222D92A40CF}"/>
              </a:ext>
            </a:extLst>
          </p:cNvPr>
          <p:cNvSpPr txBox="1">
            <a:spLocks/>
          </p:cNvSpPr>
          <p:nvPr/>
        </p:nvSpPr>
        <p:spPr>
          <a:xfrm>
            <a:off x="8515833" y="4045348"/>
            <a:ext cx="3867463" cy="146198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70000"/>
              </a:lnSpc>
            </a:pPr>
            <a:r>
              <a:rPr lang="en-US" sz="9600" b="1" dirty="0">
                <a:solidFill>
                  <a:schemeClr val="tx1">
                    <a:lumMod val="75000"/>
                    <a:lumOff val="25000"/>
                  </a:schemeClr>
                </a:solidFill>
                <a:latin typeface="Times New Roman" panose="02020603050405020304" pitchFamily="18" charset="0"/>
                <a:ea typeface="Roboto" charset="0"/>
                <a:cs typeface="Times New Roman" panose="02020603050405020304" pitchFamily="18" charset="0"/>
              </a:rPr>
              <a:t>Intro.</a:t>
            </a:r>
          </a:p>
        </p:txBody>
      </p:sp>
      <p:pic>
        <p:nvPicPr>
          <p:cNvPr id="10" name="Picture 6" descr="Purple love aesthetic ollage Poster by ethannguyen2020 | Society6">
            <a:extLst>
              <a:ext uri="{FF2B5EF4-FFF2-40B4-BE49-F238E27FC236}">
                <a16:creationId xmlns:a16="http://schemas.microsoft.com/office/drawing/2014/main" id="{F421480A-797B-4D22-985A-91A8B60BA8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089" t="5797" r="17150" b="5894"/>
          <a:stretch/>
        </p:blipFill>
        <p:spPr bwMode="auto">
          <a:xfrm>
            <a:off x="0" y="0"/>
            <a:ext cx="502925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40">
            <a:extLst>
              <a:ext uri="{FF2B5EF4-FFF2-40B4-BE49-F238E27FC236}">
                <a16:creationId xmlns:a16="http://schemas.microsoft.com/office/drawing/2014/main" id="{BFFE61E4-DAF3-441C-9B0F-095C05DFBE6D}"/>
              </a:ext>
            </a:extLst>
          </p:cNvPr>
          <p:cNvSpPr/>
          <p:nvPr/>
        </p:nvSpPr>
        <p:spPr>
          <a:xfrm flipV="1">
            <a:off x="3960172" y="2266950"/>
            <a:ext cx="8231828" cy="4591050"/>
          </a:xfrm>
          <a:custGeom>
            <a:avLst/>
            <a:gdLst>
              <a:gd name="connsiteX0" fmla="*/ 7271228 w 8231828"/>
              <a:gd name="connsiteY0" fmla="*/ 0 h 4591050"/>
              <a:gd name="connsiteX1" fmla="*/ 7592044 w 8231828"/>
              <a:gd name="connsiteY1" fmla="*/ 0 h 4591050"/>
              <a:gd name="connsiteX2" fmla="*/ 7592044 w 8231828"/>
              <a:gd name="connsiteY2" fmla="*/ 1545818 h 4591050"/>
              <a:gd name="connsiteX3" fmla="*/ 8231828 w 8231828"/>
              <a:gd name="connsiteY3" fmla="*/ 1545818 h 4591050"/>
              <a:gd name="connsiteX4" fmla="*/ 8231828 w 8231828"/>
              <a:gd name="connsiteY4" fmla="*/ 1828800 h 4591050"/>
              <a:gd name="connsiteX5" fmla="*/ 8230348 w 8231828"/>
              <a:gd name="connsiteY5" fmla="*/ 1828800 h 4591050"/>
              <a:gd name="connsiteX6" fmla="*/ 8230348 w 8231828"/>
              <a:gd name="connsiteY6" fmla="*/ 4591050 h 4591050"/>
              <a:gd name="connsiteX7" fmla="*/ 7909532 w 8231828"/>
              <a:gd name="connsiteY7" fmla="*/ 4591050 h 4591050"/>
              <a:gd name="connsiteX8" fmla="*/ 7909532 w 8231828"/>
              <a:gd name="connsiteY8" fmla="*/ 1828800 h 4591050"/>
              <a:gd name="connsiteX9" fmla="*/ 7592044 w 8231828"/>
              <a:gd name="connsiteY9" fmla="*/ 1828800 h 4591050"/>
              <a:gd name="connsiteX10" fmla="*/ 7533662 w 8231828"/>
              <a:gd name="connsiteY10" fmla="*/ 1828800 h 4591050"/>
              <a:gd name="connsiteX11" fmla="*/ 7271228 w 8231828"/>
              <a:gd name="connsiteY11" fmla="*/ 1828800 h 4591050"/>
              <a:gd name="connsiteX12" fmla="*/ 7271228 w 8231828"/>
              <a:gd name="connsiteY12" fmla="*/ 283021 h 4591050"/>
              <a:gd name="connsiteX13" fmla="*/ 0 w 8231828"/>
              <a:gd name="connsiteY13" fmla="*/ 283021 h 4591050"/>
              <a:gd name="connsiteX14" fmla="*/ 0 w 8231828"/>
              <a:gd name="connsiteY14" fmla="*/ 39 h 4591050"/>
              <a:gd name="connsiteX15" fmla="*/ 7271228 w 8231828"/>
              <a:gd name="connsiteY15" fmla="*/ 39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31828" h="4591050">
                <a:moveTo>
                  <a:pt x="7271228" y="0"/>
                </a:moveTo>
                <a:lnTo>
                  <a:pt x="7592044" y="0"/>
                </a:lnTo>
                <a:lnTo>
                  <a:pt x="7592044" y="1545818"/>
                </a:lnTo>
                <a:lnTo>
                  <a:pt x="8231828" y="1545818"/>
                </a:lnTo>
                <a:lnTo>
                  <a:pt x="8231828" y="1828800"/>
                </a:lnTo>
                <a:lnTo>
                  <a:pt x="8230348" y="1828800"/>
                </a:lnTo>
                <a:lnTo>
                  <a:pt x="8230348" y="4591050"/>
                </a:lnTo>
                <a:lnTo>
                  <a:pt x="7909532" y="4591050"/>
                </a:lnTo>
                <a:lnTo>
                  <a:pt x="7909532" y="1828800"/>
                </a:lnTo>
                <a:lnTo>
                  <a:pt x="7592044" y="1828800"/>
                </a:lnTo>
                <a:lnTo>
                  <a:pt x="7533662" y="1828800"/>
                </a:lnTo>
                <a:lnTo>
                  <a:pt x="7271228" y="1828800"/>
                </a:lnTo>
                <a:lnTo>
                  <a:pt x="7271228" y="283021"/>
                </a:lnTo>
                <a:lnTo>
                  <a:pt x="0" y="283021"/>
                </a:lnTo>
                <a:lnTo>
                  <a:pt x="0" y="39"/>
                </a:lnTo>
                <a:lnTo>
                  <a:pt x="7271228" y="39"/>
                </a:lnTo>
                <a:close/>
              </a:path>
            </a:pathLst>
          </a:custGeom>
          <a:solidFill>
            <a:srgbClr val="CD09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71402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2A2C53"/>
        </a:solidFill>
        <a:effectLst/>
      </p:bgPr>
    </p:bg>
    <p:spTree>
      <p:nvGrpSpPr>
        <p:cNvPr id="1" name=""/>
        <p:cNvGrpSpPr/>
        <p:nvPr/>
      </p:nvGrpSpPr>
      <p:grpSpPr>
        <a:xfrm>
          <a:off x="0" y="0"/>
          <a:ext cx="0" cy="0"/>
          <a:chOff x="0" y="0"/>
          <a:chExt cx="0" cy="0"/>
        </a:xfrm>
      </p:grpSpPr>
      <p:sp>
        <p:nvSpPr>
          <p:cNvPr id="439" name="Rectangle 4"/>
          <p:cNvSpPr/>
          <p:nvPr/>
        </p:nvSpPr>
        <p:spPr>
          <a:xfrm>
            <a:off x="0" y="914400"/>
            <a:ext cx="5219700" cy="1682874"/>
          </a:xfrm>
          <a:prstGeom prst="rect">
            <a:avLst/>
          </a:prstGeom>
          <a:solidFill>
            <a:srgbClr val="FFFFFF"/>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0" name="Rectangle 7"/>
          <p:cNvSpPr/>
          <p:nvPr/>
        </p:nvSpPr>
        <p:spPr>
          <a:xfrm>
            <a:off x="9499599" y="3814034"/>
            <a:ext cx="1204687" cy="1986258"/>
          </a:xfrm>
          <a:prstGeom prst="rect">
            <a:avLst/>
          </a:prstGeom>
          <a:solidFill>
            <a:srgbClr val="DF3162"/>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1" name="Rectangle 3"/>
          <p:cNvSpPr/>
          <p:nvPr/>
        </p:nvSpPr>
        <p:spPr>
          <a:xfrm>
            <a:off x="595084" y="551542"/>
            <a:ext cx="3556001" cy="5747657"/>
          </a:xfrm>
          <a:prstGeom prst="rect">
            <a:avLst/>
          </a:prstGeom>
          <a:solidFill>
            <a:srgbClr val="D53E76">
              <a:alpha val="66000"/>
            </a:srgbClr>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2" name="Rectangle 5"/>
          <p:cNvSpPr txBox="1"/>
          <p:nvPr/>
        </p:nvSpPr>
        <p:spPr>
          <a:xfrm>
            <a:off x="5219700" y="2673696"/>
            <a:ext cx="5231952" cy="2951642"/>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gn="just">
              <a:lnSpc>
                <a:spcPct val="150000"/>
              </a:lnSpc>
              <a:defRPr sz="900">
                <a:solidFill>
                  <a:srgbClr val="FFFFFF"/>
                </a:solidFill>
                <a:latin typeface="Lato Regular"/>
                <a:ea typeface="Lato Regular"/>
                <a:cs typeface="Lato Regular"/>
                <a:sym typeface="Lato Regular"/>
              </a:defRPr>
            </a:lvl1p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When checking a customer’s information, you may have noticed that they’ve been loyal to your business for a number of years. This provides you with the ideal opportunity to give a compliment.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By using this compliment, you can show that loyalty is valued by your company in a sincere way that makes sure the customer feels appreciated.</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this example, we also use the word “great” to further emphasize the compliment.</a:t>
            </a:r>
          </a:p>
        </p:txBody>
      </p:sp>
      <p:sp>
        <p:nvSpPr>
          <p:cNvPr id="443" name="Subtitle 2"/>
          <p:cNvSpPr txBox="1"/>
          <p:nvPr/>
        </p:nvSpPr>
        <p:spPr>
          <a:xfrm>
            <a:off x="5261877" y="450683"/>
            <a:ext cx="5746758" cy="1938992"/>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spcBef>
                <a:spcPts val="1000"/>
              </a:spcBef>
              <a:defRPr sz="4000">
                <a:solidFill>
                  <a:srgbClr val="FFFFFF"/>
                </a:solidFill>
                <a:latin typeface="Source Sans Pro Semibold"/>
                <a:ea typeface="Source Sans Pro Semibold"/>
                <a:cs typeface="Source Sans Pro Semibold"/>
                <a:sym typeface="Source Sans Pro Semibold"/>
              </a:defRPr>
            </a:lvl1pPr>
          </a:lstStyle>
          <a:p>
            <a:pPr marL="0" marR="0" lvl="0" indent="0" algn="l" defTabSz="914400" rtl="0" eaLnBrk="1" fontAlgn="auto" latinLnBrk="0" hangingPunct="0">
              <a:lnSpc>
                <a:spcPct val="100000"/>
              </a:lnSpc>
              <a:spcBef>
                <a:spcPts val="1000"/>
              </a:spcBef>
              <a:spcAft>
                <a:spcPts val="0"/>
              </a:spcAft>
              <a:buClrTx/>
              <a:buSzTx/>
              <a:buFontTx/>
              <a:buNone/>
              <a:tabLst/>
              <a:defRPr/>
            </a:pPr>
            <a:r>
              <a:rPr kumimoji="0" lang="en-US"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rPr>
              <a:t>“I can see that you’ve been a loyal customer, that’s really great…”</a:t>
            </a:r>
          </a:p>
        </p:txBody>
      </p:sp>
      <p:pic>
        <p:nvPicPr>
          <p:cNvPr id="444" name="Picture Placeholder 1"/>
          <p:cNvPicPr>
            <a:picLocks noGrp="1" noChangeAspect="1"/>
          </p:cNvPicPr>
          <p:nvPr>
            <p:ph type="pic" idx="13"/>
          </p:nvPr>
        </p:nvPicPr>
        <p:blipFill>
          <a:blip r:embed="rId2">
            <a:extLst>
              <a:ext uri="{28A0092B-C50C-407E-A947-70E740481C1C}">
                <a14:useLocalDpi xmlns:a14="http://schemas.microsoft.com/office/drawing/2010/main" val="0"/>
              </a:ext>
            </a:extLst>
          </a:blip>
          <a:srcRect/>
          <a:stretch/>
        </p:blipFill>
        <p:spPr>
          <a:xfrm>
            <a:off x="595084" y="558801"/>
            <a:ext cx="3556001" cy="5740398"/>
          </a:xfrm>
          <a:prstGeom prst="rect">
            <a:avLst/>
          </a:prstGeom>
        </p:spPr>
      </p:pic>
    </p:spTree>
    <p:extLst>
      <p:ext uri="{BB962C8B-B14F-4D97-AF65-F5344CB8AC3E}">
        <p14:creationId xmlns:p14="http://schemas.microsoft.com/office/powerpoint/2010/main" val="2791546962"/>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2A2C53"/>
        </a:solidFill>
        <a:effectLst/>
      </p:bgPr>
    </p:bg>
    <p:spTree>
      <p:nvGrpSpPr>
        <p:cNvPr id="1" name=""/>
        <p:cNvGrpSpPr/>
        <p:nvPr/>
      </p:nvGrpSpPr>
      <p:grpSpPr>
        <a:xfrm>
          <a:off x="0" y="0"/>
          <a:ext cx="0" cy="0"/>
          <a:chOff x="0" y="0"/>
          <a:chExt cx="0" cy="0"/>
        </a:xfrm>
      </p:grpSpPr>
      <p:sp>
        <p:nvSpPr>
          <p:cNvPr id="439" name="Rectangle 4"/>
          <p:cNvSpPr/>
          <p:nvPr/>
        </p:nvSpPr>
        <p:spPr>
          <a:xfrm>
            <a:off x="0" y="914400"/>
            <a:ext cx="5219700" cy="1682874"/>
          </a:xfrm>
          <a:prstGeom prst="rect">
            <a:avLst/>
          </a:prstGeom>
          <a:solidFill>
            <a:srgbClr val="FFFFFF"/>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0" name="Rectangle 7"/>
          <p:cNvSpPr/>
          <p:nvPr/>
        </p:nvSpPr>
        <p:spPr>
          <a:xfrm>
            <a:off x="9499599" y="3814034"/>
            <a:ext cx="1204687" cy="1986258"/>
          </a:xfrm>
          <a:prstGeom prst="rect">
            <a:avLst/>
          </a:prstGeom>
          <a:solidFill>
            <a:srgbClr val="DF3162"/>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1" name="Rectangle 3"/>
          <p:cNvSpPr/>
          <p:nvPr/>
        </p:nvSpPr>
        <p:spPr>
          <a:xfrm>
            <a:off x="595084" y="551542"/>
            <a:ext cx="3556001" cy="5747657"/>
          </a:xfrm>
          <a:prstGeom prst="rect">
            <a:avLst/>
          </a:prstGeom>
          <a:solidFill>
            <a:srgbClr val="D53E76">
              <a:alpha val="66000"/>
            </a:srgbClr>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2" name="Rectangle 5"/>
          <p:cNvSpPr txBox="1"/>
          <p:nvPr/>
        </p:nvSpPr>
        <p:spPr>
          <a:xfrm>
            <a:off x="5219700" y="2673696"/>
            <a:ext cx="5231952" cy="2552686"/>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just">
              <a:lnSpc>
                <a:spcPct val="150000"/>
              </a:lnSpc>
              <a:defRPr sz="900">
                <a:solidFill>
                  <a:srgbClr val="FFFFFF"/>
                </a:solidFill>
                <a:latin typeface="Lato Regular"/>
                <a:ea typeface="Lato Regular"/>
                <a:cs typeface="Lato Regular"/>
                <a:sym typeface="Lato Regular"/>
              </a:defRPr>
            </a:lvl1p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During a conversation where the customer has clearly done their preparation and made sure they have gathered everything they need before the interaction, thank them for that.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Give them a compliment by telling them that it’s nice to speak to someone who has been so proactive. The word “nice” is not only complimentary but also a great positive word.</a:t>
            </a:r>
          </a:p>
        </p:txBody>
      </p:sp>
      <p:sp>
        <p:nvSpPr>
          <p:cNvPr id="443" name="Subtitle 2"/>
          <p:cNvSpPr txBox="1"/>
          <p:nvPr/>
        </p:nvSpPr>
        <p:spPr>
          <a:xfrm>
            <a:off x="5261877" y="450683"/>
            <a:ext cx="5746758" cy="1938992"/>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spcBef>
                <a:spcPts val="1000"/>
              </a:spcBef>
              <a:defRPr sz="4000">
                <a:solidFill>
                  <a:srgbClr val="FFFFFF"/>
                </a:solidFill>
                <a:latin typeface="Source Sans Pro Semibold"/>
                <a:ea typeface="Source Sans Pro Semibold"/>
                <a:cs typeface="Source Sans Pro Semibold"/>
                <a:sym typeface="Source Sans Pro Semibold"/>
              </a:defRPr>
            </a:lvl1pPr>
          </a:lstStyle>
          <a:p>
            <a:pPr marL="0" marR="0" lvl="0" indent="0" algn="l" defTabSz="914400" rtl="0" eaLnBrk="1" fontAlgn="auto" latinLnBrk="0" hangingPunct="0">
              <a:lnSpc>
                <a:spcPct val="100000"/>
              </a:lnSpc>
              <a:spcBef>
                <a:spcPts val="1000"/>
              </a:spcBef>
              <a:spcAft>
                <a:spcPts val="0"/>
              </a:spcAft>
              <a:buClrTx/>
              <a:buSzTx/>
              <a:buFontTx/>
              <a:buNone/>
              <a:tabLst/>
              <a:defRPr/>
            </a:pPr>
            <a:r>
              <a:rPr kumimoji="0" lang="en-US"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rPr>
              <a:t>“</a:t>
            </a:r>
            <a:r>
              <a:rPr lang="en-US" kern="0" dirty="0"/>
              <a:t>It’s nice to speak to a customer that’s so proactive”</a:t>
            </a:r>
            <a:endParaRPr kumimoji="0" lang="en-US"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endParaRPr>
          </a:p>
        </p:txBody>
      </p:sp>
      <p:pic>
        <p:nvPicPr>
          <p:cNvPr id="444" name="Picture Placeholder 1"/>
          <p:cNvPicPr>
            <a:picLocks noGrp="1" noChangeAspect="1"/>
          </p:cNvPicPr>
          <p:nvPr>
            <p:ph type="pic" idx="13"/>
          </p:nvPr>
        </p:nvPicPr>
        <p:blipFill>
          <a:blip r:embed="rId2">
            <a:extLst>
              <a:ext uri="{28A0092B-C50C-407E-A947-70E740481C1C}">
                <a14:useLocalDpi xmlns:a14="http://schemas.microsoft.com/office/drawing/2010/main" val="0"/>
              </a:ext>
            </a:extLst>
          </a:blip>
          <a:srcRect/>
          <a:stretch/>
        </p:blipFill>
        <p:spPr>
          <a:xfrm>
            <a:off x="595084" y="1647371"/>
            <a:ext cx="3556001" cy="3556001"/>
          </a:xfrm>
          <a:prstGeom prst="rect">
            <a:avLst/>
          </a:prstGeom>
        </p:spPr>
      </p:pic>
    </p:spTree>
    <p:extLst>
      <p:ext uri="{BB962C8B-B14F-4D97-AF65-F5344CB8AC3E}">
        <p14:creationId xmlns:p14="http://schemas.microsoft.com/office/powerpoint/2010/main" val="3120326382"/>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2A2C53"/>
        </a:solidFill>
        <a:effectLst/>
      </p:bgPr>
    </p:bg>
    <p:spTree>
      <p:nvGrpSpPr>
        <p:cNvPr id="1" name=""/>
        <p:cNvGrpSpPr/>
        <p:nvPr/>
      </p:nvGrpSpPr>
      <p:grpSpPr>
        <a:xfrm>
          <a:off x="0" y="0"/>
          <a:ext cx="0" cy="0"/>
          <a:chOff x="0" y="0"/>
          <a:chExt cx="0" cy="0"/>
        </a:xfrm>
      </p:grpSpPr>
      <p:sp>
        <p:nvSpPr>
          <p:cNvPr id="439" name="Rectangle 4"/>
          <p:cNvSpPr/>
          <p:nvPr/>
        </p:nvSpPr>
        <p:spPr>
          <a:xfrm>
            <a:off x="0" y="914400"/>
            <a:ext cx="5219700" cy="1682874"/>
          </a:xfrm>
          <a:prstGeom prst="rect">
            <a:avLst/>
          </a:prstGeom>
          <a:solidFill>
            <a:srgbClr val="FFFFFF"/>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0" name="Rectangle 7"/>
          <p:cNvSpPr/>
          <p:nvPr/>
        </p:nvSpPr>
        <p:spPr>
          <a:xfrm>
            <a:off x="9499599" y="3814034"/>
            <a:ext cx="1204687" cy="1986258"/>
          </a:xfrm>
          <a:prstGeom prst="rect">
            <a:avLst/>
          </a:prstGeom>
          <a:solidFill>
            <a:srgbClr val="DF3162"/>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1" name="Rectangle 3"/>
          <p:cNvSpPr/>
          <p:nvPr/>
        </p:nvSpPr>
        <p:spPr>
          <a:xfrm>
            <a:off x="595084" y="551542"/>
            <a:ext cx="3556001" cy="5747657"/>
          </a:xfrm>
          <a:prstGeom prst="rect">
            <a:avLst/>
          </a:prstGeom>
          <a:solidFill>
            <a:srgbClr val="D53E76">
              <a:alpha val="66000"/>
            </a:srgbClr>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2" name="Rectangle 5"/>
          <p:cNvSpPr txBox="1"/>
          <p:nvPr/>
        </p:nvSpPr>
        <p:spPr>
          <a:xfrm>
            <a:off x="5277981" y="1949549"/>
            <a:ext cx="5231952" cy="2951642"/>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gn="just">
              <a:lnSpc>
                <a:spcPct val="150000"/>
              </a:lnSpc>
              <a:defRPr sz="900">
                <a:solidFill>
                  <a:srgbClr val="FFFFFF"/>
                </a:solidFill>
                <a:latin typeface="Lato Regular"/>
                <a:ea typeface="Lato Regular"/>
                <a:cs typeface="Lato Regular"/>
                <a:sym typeface="Lato Regular"/>
              </a:defRPr>
            </a:lvl1p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If a customer sounds unsure of a decision or a choice that they have made, support them…</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If a customer sounds unsure of a decision or a choice that they have made, support them by showing that you understand their thought process.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“Wise” is a great complimentary word to use in these scenarios, as it removes any sense of judgement from your response and reasserts to the customer that their decision-making has been logical.</a:t>
            </a:r>
          </a:p>
        </p:txBody>
      </p:sp>
      <p:sp>
        <p:nvSpPr>
          <p:cNvPr id="443" name="Subtitle 2"/>
          <p:cNvSpPr txBox="1"/>
          <p:nvPr/>
        </p:nvSpPr>
        <p:spPr>
          <a:xfrm>
            <a:off x="5261877" y="450683"/>
            <a:ext cx="5746758" cy="132343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spcBef>
                <a:spcPts val="1000"/>
              </a:spcBef>
              <a:defRPr sz="4000">
                <a:solidFill>
                  <a:srgbClr val="FFFFFF"/>
                </a:solidFill>
                <a:latin typeface="Source Sans Pro Semibold"/>
                <a:ea typeface="Source Sans Pro Semibold"/>
                <a:cs typeface="Source Sans Pro Semibold"/>
                <a:sym typeface="Source Sans Pro Semibold"/>
              </a:defRPr>
            </a:lvl1pPr>
          </a:lstStyle>
          <a:p>
            <a:pPr marL="0" marR="0" lvl="0" indent="0" algn="l" defTabSz="914400" rtl="0" eaLnBrk="1" fontAlgn="auto" latinLnBrk="0" hangingPunct="0">
              <a:lnSpc>
                <a:spcPct val="100000"/>
              </a:lnSpc>
              <a:spcBef>
                <a:spcPts val="1000"/>
              </a:spcBef>
              <a:spcAft>
                <a:spcPts val="0"/>
              </a:spcAft>
              <a:buClrTx/>
              <a:buSzTx/>
              <a:buFontTx/>
              <a:buNone/>
              <a:tabLst/>
              <a:defRPr/>
            </a:pPr>
            <a:r>
              <a:rPr kumimoji="0" lang="en-US"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rPr>
              <a:t>“</a:t>
            </a:r>
            <a:r>
              <a:rPr lang="en-US" kern="0" dirty="0"/>
              <a:t>I think that was a very wise decision to make”</a:t>
            </a:r>
            <a:endParaRPr kumimoji="0" lang="en-US"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endParaRPr>
          </a:p>
        </p:txBody>
      </p:sp>
      <p:pic>
        <p:nvPicPr>
          <p:cNvPr id="444" name="Picture Placeholder 1"/>
          <p:cNvPicPr>
            <a:picLocks noGrp="1" noChangeAspect="1"/>
          </p:cNvPicPr>
          <p:nvPr>
            <p:ph type="pic" idx="13"/>
          </p:nvPr>
        </p:nvPicPr>
        <p:blipFill>
          <a:blip r:embed="rId2">
            <a:extLst>
              <a:ext uri="{28A0092B-C50C-407E-A947-70E740481C1C}">
                <a14:useLocalDpi xmlns:a14="http://schemas.microsoft.com/office/drawing/2010/main" val="0"/>
              </a:ext>
            </a:extLst>
          </a:blip>
          <a:srcRect/>
          <a:stretch/>
        </p:blipFill>
        <p:spPr>
          <a:xfrm>
            <a:off x="595084" y="1624323"/>
            <a:ext cx="3556001" cy="3602097"/>
          </a:xfrm>
          <a:prstGeom prst="rect">
            <a:avLst/>
          </a:prstGeom>
        </p:spPr>
      </p:pic>
    </p:spTree>
    <p:extLst>
      <p:ext uri="{BB962C8B-B14F-4D97-AF65-F5344CB8AC3E}">
        <p14:creationId xmlns:p14="http://schemas.microsoft.com/office/powerpoint/2010/main" val="3496046595"/>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2A2C53"/>
        </a:solidFill>
        <a:effectLst/>
      </p:bgPr>
    </p:bg>
    <p:spTree>
      <p:nvGrpSpPr>
        <p:cNvPr id="1" name=""/>
        <p:cNvGrpSpPr/>
        <p:nvPr/>
      </p:nvGrpSpPr>
      <p:grpSpPr>
        <a:xfrm>
          <a:off x="0" y="0"/>
          <a:ext cx="0" cy="0"/>
          <a:chOff x="0" y="0"/>
          <a:chExt cx="0" cy="0"/>
        </a:xfrm>
      </p:grpSpPr>
      <p:sp>
        <p:nvSpPr>
          <p:cNvPr id="439" name="Rectangle 4"/>
          <p:cNvSpPr/>
          <p:nvPr/>
        </p:nvSpPr>
        <p:spPr>
          <a:xfrm>
            <a:off x="0" y="914400"/>
            <a:ext cx="5219700" cy="1682874"/>
          </a:xfrm>
          <a:prstGeom prst="rect">
            <a:avLst/>
          </a:prstGeom>
          <a:solidFill>
            <a:srgbClr val="FFFFFF"/>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0" name="Rectangle 7"/>
          <p:cNvSpPr/>
          <p:nvPr/>
        </p:nvSpPr>
        <p:spPr>
          <a:xfrm>
            <a:off x="9499599" y="3814034"/>
            <a:ext cx="1204687" cy="1986258"/>
          </a:xfrm>
          <a:prstGeom prst="rect">
            <a:avLst/>
          </a:prstGeom>
          <a:solidFill>
            <a:srgbClr val="DF3162"/>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1" name="Rectangle 3"/>
          <p:cNvSpPr/>
          <p:nvPr/>
        </p:nvSpPr>
        <p:spPr>
          <a:xfrm>
            <a:off x="595084" y="551542"/>
            <a:ext cx="3556001" cy="5747657"/>
          </a:xfrm>
          <a:prstGeom prst="rect">
            <a:avLst/>
          </a:prstGeom>
          <a:solidFill>
            <a:srgbClr val="D53E76">
              <a:alpha val="66000"/>
            </a:srgbClr>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2" name="Rectangle 5"/>
          <p:cNvSpPr txBox="1"/>
          <p:nvPr/>
        </p:nvSpPr>
        <p:spPr>
          <a:xfrm>
            <a:off x="5277981" y="1630235"/>
            <a:ext cx="5231952" cy="2552686"/>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just">
              <a:lnSpc>
                <a:spcPct val="150000"/>
              </a:lnSpc>
              <a:defRPr sz="900">
                <a:solidFill>
                  <a:srgbClr val="FFFFFF"/>
                </a:solidFill>
                <a:latin typeface="Lato Regular"/>
                <a:ea typeface="Lato Regular"/>
                <a:cs typeface="Lato Regular"/>
                <a:sym typeface="Lato Regular"/>
              </a:defRPr>
            </a:lvl1p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If the customer makes a joke, simply passing over it can make things awkward. So, giving a measured chuckle or a reaction can be important to help move the conversation along.</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When the joke does give you a genuine laugh, that’s great for rapport, which you can bolster by acknowledging the customer’s humor and complimenting them for it.</a:t>
            </a:r>
          </a:p>
        </p:txBody>
      </p:sp>
      <p:sp>
        <p:nvSpPr>
          <p:cNvPr id="443" name="Subtitle 2"/>
          <p:cNvSpPr txBox="1"/>
          <p:nvPr/>
        </p:nvSpPr>
        <p:spPr>
          <a:xfrm>
            <a:off x="5261877" y="450683"/>
            <a:ext cx="5746758" cy="707886"/>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spcBef>
                <a:spcPts val="1000"/>
              </a:spcBef>
              <a:defRPr sz="4000">
                <a:solidFill>
                  <a:srgbClr val="FFFFFF"/>
                </a:solidFill>
                <a:latin typeface="Source Sans Pro Semibold"/>
                <a:ea typeface="Source Sans Pro Semibold"/>
                <a:cs typeface="Source Sans Pro Semibold"/>
                <a:sym typeface="Source Sans Pro Semibold"/>
              </a:defRPr>
            </a:lvl1pPr>
          </a:lstStyle>
          <a:p>
            <a:pPr marL="0" marR="0" lvl="0" indent="0" algn="l" defTabSz="914400" rtl="0" eaLnBrk="1" fontAlgn="auto" latinLnBrk="0" hangingPunct="0">
              <a:lnSpc>
                <a:spcPct val="100000"/>
              </a:lnSpc>
              <a:spcBef>
                <a:spcPts val="1000"/>
              </a:spcBef>
              <a:spcAft>
                <a:spcPts val="0"/>
              </a:spcAft>
              <a:buClrTx/>
              <a:buSzTx/>
              <a:buFontTx/>
              <a:buNone/>
              <a:tabLst/>
              <a:defRPr/>
            </a:pPr>
            <a:r>
              <a:rPr kumimoji="0" lang="en-US"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rPr>
              <a:t>“</a:t>
            </a:r>
            <a:r>
              <a:rPr lang="en-US" kern="0" dirty="0"/>
              <a:t>LOL”</a:t>
            </a:r>
            <a:endParaRPr kumimoji="0" lang="en-US"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endParaRPr>
          </a:p>
        </p:txBody>
      </p:sp>
      <p:pic>
        <p:nvPicPr>
          <p:cNvPr id="444" name="Picture Placeholder 1"/>
          <p:cNvPicPr>
            <a:picLocks noGrp="1" noChangeAspect="1"/>
          </p:cNvPicPr>
          <p:nvPr>
            <p:ph type="pic" idx="13"/>
          </p:nvPr>
        </p:nvPicPr>
        <p:blipFill>
          <a:blip r:embed="rId2">
            <a:extLst>
              <a:ext uri="{28A0092B-C50C-407E-A947-70E740481C1C}">
                <a14:useLocalDpi xmlns:a14="http://schemas.microsoft.com/office/drawing/2010/main" val="0"/>
              </a:ext>
            </a:extLst>
          </a:blip>
          <a:srcRect/>
          <a:stretch/>
        </p:blipFill>
        <p:spPr>
          <a:xfrm>
            <a:off x="595084" y="1647371"/>
            <a:ext cx="3556001" cy="3556001"/>
          </a:xfrm>
          <a:prstGeom prst="rect">
            <a:avLst/>
          </a:prstGeom>
        </p:spPr>
      </p:pic>
    </p:spTree>
    <p:extLst>
      <p:ext uri="{BB962C8B-B14F-4D97-AF65-F5344CB8AC3E}">
        <p14:creationId xmlns:p14="http://schemas.microsoft.com/office/powerpoint/2010/main" val="4010891716"/>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2A2C53"/>
        </a:solidFill>
        <a:effectLst/>
      </p:bgPr>
    </p:bg>
    <p:spTree>
      <p:nvGrpSpPr>
        <p:cNvPr id="1" name=""/>
        <p:cNvGrpSpPr/>
        <p:nvPr/>
      </p:nvGrpSpPr>
      <p:grpSpPr>
        <a:xfrm>
          <a:off x="0" y="0"/>
          <a:ext cx="0" cy="0"/>
          <a:chOff x="0" y="0"/>
          <a:chExt cx="0" cy="0"/>
        </a:xfrm>
      </p:grpSpPr>
      <p:sp>
        <p:nvSpPr>
          <p:cNvPr id="439" name="Rectangle 4"/>
          <p:cNvSpPr/>
          <p:nvPr/>
        </p:nvSpPr>
        <p:spPr>
          <a:xfrm>
            <a:off x="0" y="914400"/>
            <a:ext cx="5219700" cy="1682874"/>
          </a:xfrm>
          <a:prstGeom prst="rect">
            <a:avLst/>
          </a:prstGeom>
          <a:solidFill>
            <a:srgbClr val="FFFFFF"/>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0" name="Rectangle 7"/>
          <p:cNvSpPr/>
          <p:nvPr/>
        </p:nvSpPr>
        <p:spPr>
          <a:xfrm>
            <a:off x="9514114" y="3446228"/>
            <a:ext cx="1204687" cy="1986258"/>
          </a:xfrm>
          <a:prstGeom prst="rect">
            <a:avLst/>
          </a:prstGeom>
          <a:solidFill>
            <a:srgbClr val="DF3162"/>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1" name="Rectangle 3"/>
          <p:cNvSpPr/>
          <p:nvPr/>
        </p:nvSpPr>
        <p:spPr>
          <a:xfrm>
            <a:off x="595084" y="551542"/>
            <a:ext cx="3556001" cy="5747657"/>
          </a:xfrm>
          <a:prstGeom prst="rect">
            <a:avLst/>
          </a:prstGeom>
          <a:solidFill>
            <a:srgbClr val="D53E76">
              <a:alpha val="66000"/>
            </a:srgbClr>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2" name="Rectangle 5"/>
          <p:cNvSpPr txBox="1"/>
          <p:nvPr/>
        </p:nvSpPr>
        <p:spPr>
          <a:xfrm>
            <a:off x="5277981" y="1978578"/>
            <a:ext cx="5231952" cy="2256323"/>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gn="just">
              <a:lnSpc>
                <a:spcPct val="150000"/>
              </a:lnSpc>
              <a:defRPr sz="900">
                <a:solidFill>
                  <a:srgbClr val="FFFFFF"/>
                </a:solidFill>
                <a:latin typeface="Lato Regular"/>
                <a:ea typeface="Lato Regular"/>
                <a:cs typeface="Lato Regular"/>
                <a:sym typeface="Lato Regular"/>
              </a:defRPr>
            </a:lvl1p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When a customer opens up to you, validate that and show that you care. Using “good” as a complimentary word in such a scenario can be a helpful technique.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It is not easy for most people open up, especially to a stranger, but if the customer is in a difficult situation, a compliment like this is the ideal way to show them that you are on their side.</a:t>
            </a:r>
          </a:p>
        </p:txBody>
      </p:sp>
      <p:sp>
        <p:nvSpPr>
          <p:cNvPr id="443" name="Subtitle 2"/>
          <p:cNvSpPr txBox="1"/>
          <p:nvPr/>
        </p:nvSpPr>
        <p:spPr>
          <a:xfrm>
            <a:off x="5261877" y="450683"/>
            <a:ext cx="5746758" cy="132343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spcBef>
                <a:spcPts val="1000"/>
              </a:spcBef>
              <a:defRPr sz="4000">
                <a:solidFill>
                  <a:srgbClr val="FFFFFF"/>
                </a:solidFill>
                <a:latin typeface="Source Sans Pro Semibold"/>
                <a:ea typeface="Source Sans Pro Semibold"/>
                <a:cs typeface="Source Sans Pro Semibold"/>
                <a:sym typeface="Source Sans Pro Semibold"/>
              </a:defRPr>
            </a:lvl1pPr>
          </a:lstStyle>
          <a:p>
            <a:pPr marL="0" marR="0" lvl="0" indent="0" algn="l" defTabSz="914400" rtl="0" eaLnBrk="1" fontAlgn="auto" latinLnBrk="0" hangingPunct="0">
              <a:lnSpc>
                <a:spcPct val="100000"/>
              </a:lnSpc>
              <a:spcBef>
                <a:spcPts val="1000"/>
              </a:spcBef>
              <a:spcAft>
                <a:spcPts val="0"/>
              </a:spcAft>
              <a:buClrTx/>
              <a:buSzTx/>
              <a:buFontTx/>
              <a:buNone/>
              <a:tabLst/>
              <a:defRPr/>
            </a:pPr>
            <a:r>
              <a:rPr kumimoji="0" lang="en-US"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rPr>
              <a:t>“</a:t>
            </a:r>
            <a:r>
              <a:rPr lang="en-US" kern="0" dirty="0"/>
              <a:t>It’s good that you’ve shared that with me”</a:t>
            </a:r>
            <a:endParaRPr kumimoji="0" lang="en-US"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endParaRPr>
          </a:p>
        </p:txBody>
      </p:sp>
      <p:pic>
        <p:nvPicPr>
          <p:cNvPr id="444" name="Picture Placeholder 1"/>
          <p:cNvPicPr>
            <a:picLocks noGrp="1" noChangeAspect="1"/>
          </p:cNvPicPr>
          <p:nvPr>
            <p:ph type="pic" idx="13"/>
          </p:nvPr>
        </p:nvPicPr>
        <p:blipFill>
          <a:blip r:embed="rId2">
            <a:extLst>
              <a:ext uri="{28A0092B-C50C-407E-A947-70E740481C1C}">
                <a14:useLocalDpi xmlns:a14="http://schemas.microsoft.com/office/drawing/2010/main" val="0"/>
              </a:ext>
            </a:extLst>
          </a:blip>
          <a:srcRect/>
          <a:stretch/>
        </p:blipFill>
        <p:spPr>
          <a:xfrm>
            <a:off x="595084" y="2377936"/>
            <a:ext cx="3556001" cy="2094871"/>
          </a:xfrm>
          <a:prstGeom prst="rect">
            <a:avLst/>
          </a:prstGeom>
        </p:spPr>
      </p:pic>
    </p:spTree>
    <p:extLst>
      <p:ext uri="{BB962C8B-B14F-4D97-AF65-F5344CB8AC3E}">
        <p14:creationId xmlns:p14="http://schemas.microsoft.com/office/powerpoint/2010/main" val="3010496137"/>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2A2C53"/>
        </a:solidFill>
        <a:effectLst/>
      </p:bgPr>
    </p:bg>
    <p:spTree>
      <p:nvGrpSpPr>
        <p:cNvPr id="1" name=""/>
        <p:cNvGrpSpPr/>
        <p:nvPr/>
      </p:nvGrpSpPr>
      <p:grpSpPr>
        <a:xfrm>
          <a:off x="0" y="0"/>
          <a:ext cx="0" cy="0"/>
          <a:chOff x="0" y="0"/>
          <a:chExt cx="0" cy="0"/>
        </a:xfrm>
      </p:grpSpPr>
      <p:sp>
        <p:nvSpPr>
          <p:cNvPr id="439" name="Rectangle 4"/>
          <p:cNvSpPr/>
          <p:nvPr/>
        </p:nvSpPr>
        <p:spPr>
          <a:xfrm>
            <a:off x="0" y="914400"/>
            <a:ext cx="5219700" cy="1682874"/>
          </a:xfrm>
          <a:prstGeom prst="rect">
            <a:avLst/>
          </a:prstGeom>
          <a:solidFill>
            <a:srgbClr val="FFFFFF"/>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0" name="Rectangle 7"/>
          <p:cNvSpPr/>
          <p:nvPr/>
        </p:nvSpPr>
        <p:spPr>
          <a:xfrm>
            <a:off x="9514114" y="3446228"/>
            <a:ext cx="1204687" cy="1986258"/>
          </a:xfrm>
          <a:prstGeom prst="rect">
            <a:avLst/>
          </a:prstGeom>
          <a:solidFill>
            <a:srgbClr val="DF3162"/>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1" name="Rectangle 3"/>
          <p:cNvSpPr/>
          <p:nvPr/>
        </p:nvSpPr>
        <p:spPr>
          <a:xfrm>
            <a:off x="595084" y="551542"/>
            <a:ext cx="3556001" cy="5747657"/>
          </a:xfrm>
          <a:prstGeom prst="rect">
            <a:avLst/>
          </a:prstGeom>
          <a:solidFill>
            <a:srgbClr val="D53E76">
              <a:alpha val="66000"/>
            </a:srgbClr>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2" name="Rectangle 5"/>
          <p:cNvSpPr txBox="1"/>
          <p:nvPr/>
        </p:nvSpPr>
        <p:spPr>
          <a:xfrm>
            <a:off x="5261877" y="2389675"/>
            <a:ext cx="5231952" cy="2256323"/>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just">
              <a:lnSpc>
                <a:spcPct val="150000"/>
              </a:lnSpc>
              <a:defRPr sz="900">
                <a:solidFill>
                  <a:srgbClr val="FFFFFF"/>
                </a:solidFill>
                <a:latin typeface="Lato Regular"/>
                <a:ea typeface="Lato Regular"/>
                <a:cs typeface="Lato Regular"/>
                <a:sym typeface="Lato Regular"/>
              </a:defRPr>
            </a:lvl1p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If the customer shares their address, which you know to be a nice area, this compliment is a great way boost the customer’s ego and give the conversation a friendly feel.</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Also, this phrase enables the advisor to demonstrate commonality, which is a great tool in building rapport with customers.</a:t>
            </a:r>
          </a:p>
        </p:txBody>
      </p:sp>
      <p:sp>
        <p:nvSpPr>
          <p:cNvPr id="443" name="Subtitle 2"/>
          <p:cNvSpPr txBox="1"/>
          <p:nvPr/>
        </p:nvSpPr>
        <p:spPr>
          <a:xfrm>
            <a:off x="5261877" y="450683"/>
            <a:ext cx="5746758" cy="1938992"/>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spcBef>
                <a:spcPts val="1000"/>
              </a:spcBef>
              <a:defRPr sz="4000">
                <a:solidFill>
                  <a:srgbClr val="FFFFFF"/>
                </a:solidFill>
                <a:latin typeface="Source Sans Pro Semibold"/>
                <a:ea typeface="Source Sans Pro Semibold"/>
                <a:cs typeface="Source Sans Pro Semibold"/>
                <a:sym typeface="Source Sans Pro Semibold"/>
              </a:defRPr>
            </a:lvl1pPr>
          </a:lstStyle>
          <a:p>
            <a:pPr marL="0" marR="0" lvl="0" indent="0" algn="l" defTabSz="914400" rtl="0" eaLnBrk="1" fontAlgn="auto" latinLnBrk="0" hangingPunct="0">
              <a:lnSpc>
                <a:spcPct val="100000"/>
              </a:lnSpc>
              <a:spcBef>
                <a:spcPts val="1000"/>
              </a:spcBef>
              <a:spcAft>
                <a:spcPts val="0"/>
              </a:spcAft>
              <a:buClrTx/>
              <a:buSzTx/>
              <a:buFontTx/>
              <a:buNone/>
              <a:tabLst/>
              <a:defRPr/>
            </a:pPr>
            <a:r>
              <a:rPr kumimoji="0" lang="en-US"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rPr>
              <a:t>“Wow, you’ve lived in ____. That’s a lovely place!</a:t>
            </a:r>
            <a:r>
              <a:rPr lang="en-US" kern="0" dirty="0"/>
              <a:t>”</a:t>
            </a:r>
            <a:endParaRPr kumimoji="0" lang="en-US"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endParaRPr>
          </a:p>
        </p:txBody>
      </p:sp>
      <p:pic>
        <p:nvPicPr>
          <p:cNvPr id="444" name="Picture Placeholder 1"/>
          <p:cNvPicPr>
            <a:picLocks noGrp="1" noChangeAspect="1"/>
          </p:cNvPicPr>
          <p:nvPr>
            <p:ph type="pic" idx="13"/>
          </p:nvPr>
        </p:nvPicPr>
        <p:blipFill>
          <a:blip r:embed="rId2">
            <a:extLst>
              <a:ext uri="{28A0092B-C50C-407E-A947-70E740481C1C}">
                <a14:useLocalDpi xmlns:a14="http://schemas.microsoft.com/office/drawing/2010/main" val="0"/>
              </a:ext>
            </a:extLst>
          </a:blip>
          <a:srcRect/>
          <a:stretch/>
        </p:blipFill>
        <p:spPr>
          <a:xfrm>
            <a:off x="595084" y="551543"/>
            <a:ext cx="3556001" cy="5747657"/>
          </a:xfrm>
          <a:prstGeom prst="rect">
            <a:avLst/>
          </a:prstGeom>
        </p:spPr>
      </p:pic>
    </p:spTree>
    <p:extLst>
      <p:ext uri="{BB962C8B-B14F-4D97-AF65-F5344CB8AC3E}">
        <p14:creationId xmlns:p14="http://schemas.microsoft.com/office/powerpoint/2010/main" val="2427461212"/>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2A2C53"/>
        </a:solidFill>
        <a:effectLst/>
      </p:bgPr>
    </p:bg>
    <p:spTree>
      <p:nvGrpSpPr>
        <p:cNvPr id="1" name=""/>
        <p:cNvGrpSpPr/>
        <p:nvPr/>
      </p:nvGrpSpPr>
      <p:grpSpPr>
        <a:xfrm>
          <a:off x="0" y="0"/>
          <a:ext cx="0" cy="0"/>
          <a:chOff x="0" y="0"/>
          <a:chExt cx="0" cy="0"/>
        </a:xfrm>
      </p:grpSpPr>
      <p:sp>
        <p:nvSpPr>
          <p:cNvPr id="439" name="Rectangle 4"/>
          <p:cNvSpPr/>
          <p:nvPr/>
        </p:nvSpPr>
        <p:spPr>
          <a:xfrm>
            <a:off x="0" y="914400"/>
            <a:ext cx="5219700" cy="1682874"/>
          </a:xfrm>
          <a:prstGeom prst="rect">
            <a:avLst/>
          </a:prstGeom>
          <a:solidFill>
            <a:srgbClr val="FFFFFF"/>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0" name="Rectangle 7"/>
          <p:cNvSpPr/>
          <p:nvPr/>
        </p:nvSpPr>
        <p:spPr>
          <a:xfrm>
            <a:off x="9546545" y="2973340"/>
            <a:ext cx="1204687" cy="1986258"/>
          </a:xfrm>
          <a:prstGeom prst="rect">
            <a:avLst/>
          </a:prstGeom>
          <a:solidFill>
            <a:srgbClr val="DF3162"/>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1" name="Rectangle 3"/>
          <p:cNvSpPr/>
          <p:nvPr/>
        </p:nvSpPr>
        <p:spPr>
          <a:xfrm>
            <a:off x="595084" y="551542"/>
            <a:ext cx="3556001" cy="5747657"/>
          </a:xfrm>
          <a:prstGeom prst="rect">
            <a:avLst/>
          </a:prstGeom>
          <a:solidFill>
            <a:srgbClr val="D53E76">
              <a:alpha val="66000"/>
            </a:srgbClr>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2" name="Rectangle 5"/>
          <p:cNvSpPr txBox="1"/>
          <p:nvPr/>
        </p:nvSpPr>
        <p:spPr>
          <a:xfrm>
            <a:off x="5261877" y="2389675"/>
            <a:ext cx="5231952" cy="136723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gn="just">
              <a:lnSpc>
                <a:spcPct val="150000"/>
              </a:lnSpc>
              <a:defRPr sz="900">
                <a:solidFill>
                  <a:srgbClr val="FFFFFF"/>
                </a:solidFill>
                <a:latin typeface="Lato Regular"/>
                <a:ea typeface="Lato Regular"/>
                <a:cs typeface="Lato Regular"/>
                <a:sym typeface="Lato Regular"/>
              </a:defRPr>
            </a:lvl1p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From time to time you will come across a “know it all” customer who challenges you on the advice that you give.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These conversations can become a little frosty.</a:t>
            </a:r>
          </a:p>
        </p:txBody>
      </p:sp>
      <p:sp>
        <p:nvSpPr>
          <p:cNvPr id="443" name="Subtitle 2"/>
          <p:cNvSpPr txBox="1"/>
          <p:nvPr/>
        </p:nvSpPr>
        <p:spPr>
          <a:xfrm>
            <a:off x="5261877" y="450683"/>
            <a:ext cx="5746758" cy="1938992"/>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spcBef>
                <a:spcPts val="1000"/>
              </a:spcBef>
              <a:defRPr sz="4000">
                <a:solidFill>
                  <a:srgbClr val="FFFFFF"/>
                </a:solidFill>
                <a:latin typeface="Source Sans Pro Semibold"/>
                <a:ea typeface="Source Sans Pro Semibold"/>
                <a:cs typeface="Source Sans Pro Semibold"/>
                <a:sym typeface="Source Sans Pro Semibold"/>
              </a:defRPr>
            </a:lvl1pPr>
          </a:lstStyle>
          <a:p>
            <a:pPr marL="0" marR="0" lvl="0" indent="0" algn="l" defTabSz="914400" rtl="0" eaLnBrk="1" fontAlgn="auto" latinLnBrk="0" hangingPunct="0">
              <a:lnSpc>
                <a:spcPct val="100000"/>
              </a:lnSpc>
              <a:spcBef>
                <a:spcPts val="1000"/>
              </a:spcBef>
              <a:spcAft>
                <a:spcPts val="0"/>
              </a:spcAft>
              <a:buClrTx/>
              <a:buSzTx/>
              <a:buFontTx/>
              <a:buNone/>
              <a:tabLst/>
              <a:defRPr/>
            </a:pPr>
            <a:r>
              <a:rPr lang="en-US" kern="0" dirty="0"/>
              <a:t>“I can tell that you’ve done some excellent research”</a:t>
            </a:r>
            <a:endParaRPr kumimoji="0" lang="en-US"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endParaRPr>
          </a:p>
        </p:txBody>
      </p:sp>
      <p:pic>
        <p:nvPicPr>
          <p:cNvPr id="444" name="Picture Placeholder 1"/>
          <p:cNvPicPr>
            <a:picLocks noGrp="1" noChangeAspect="1"/>
          </p:cNvPicPr>
          <p:nvPr>
            <p:ph type="pic" idx="13"/>
          </p:nvPr>
        </p:nvPicPr>
        <p:blipFill>
          <a:blip r:embed="rId2">
            <a:extLst>
              <a:ext uri="{28A0092B-C50C-407E-A947-70E740481C1C}">
                <a14:useLocalDpi xmlns:a14="http://schemas.microsoft.com/office/drawing/2010/main" val="0"/>
              </a:ext>
            </a:extLst>
          </a:blip>
          <a:srcRect/>
          <a:stretch/>
        </p:blipFill>
        <p:spPr>
          <a:xfrm>
            <a:off x="595084" y="1647371"/>
            <a:ext cx="3556001" cy="3556001"/>
          </a:xfrm>
          <a:prstGeom prst="rect">
            <a:avLst/>
          </a:prstGeom>
        </p:spPr>
      </p:pic>
    </p:spTree>
    <p:extLst>
      <p:ext uri="{BB962C8B-B14F-4D97-AF65-F5344CB8AC3E}">
        <p14:creationId xmlns:p14="http://schemas.microsoft.com/office/powerpoint/2010/main" val="2025778765"/>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2A2C53"/>
        </a:solidFill>
        <a:effectLst/>
      </p:bgPr>
    </p:bg>
    <p:spTree>
      <p:nvGrpSpPr>
        <p:cNvPr id="1" name=""/>
        <p:cNvGrpSpPr/>
        <p:nvPr/>
      </p:nvGrpSpPr>
      <p:grpSpPr>
        <a:xfrm>
          <a:off x="0" y="0"/>
          <a:ext cx="0" cy="0"/>
          <a:chOff x="0" y="0"/>
          <a:chExt cx="0" cy="0"/>
        </a:xfrm>
      </p:grpSpPr>
      <p:sp>
        <p:nvSpPr>
          <p:cNvPr id="439" name="Rectangle 4"/>
          <p:cNvSpPr/>
          <p:nvPr/>
        </p:nvSpPr>
        <p:spPr>
          <a:xfrm>
            <a:off x="0" y="914400"/>
            <a:ext cx="5219700" cy="1682874"/>
          </a:xfrm>
          <a:prstGeom prst="rect">
            <a:avLst/>
          </a:prstGeom>
          <a:solidFill>
            <a:srgbClr val="FFFFFF"/>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0" name="Rectangle 7"/>
          <p:cNvSpPr/>
          <p:nvPr/>
        </p:nvSpPr>
        <p:spPr>
          <a:xfrm>
            <a:off x="9546545" y="2973340"/>
            <a:ext cx="1204687" cy="1986258"/>
          </a:xfrm>
          <a:prstGeom prst="rect">
            <a:avLst/>
          </a:prstGeom>
          <a:solidFill>
            <a:srgbClr val="DF3162"/>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1" name="Rectangle 3"/>
          <p:cNvSpPr/>
          <p:nvPr/>
        </p:nvSpPr>
        <p:spPr>
          <a:xfrm>
            <a:off x="595084" y="551542"/>
            <a:ext cx="3556001" cy="5747657"/>
          </a:xfrm>
          <a:prstGeom prst="rect">
            <a:avLst/>
          </a:prstGeom>
          <a:solidFill>
            <a:srgbClr val="D53E76">
              <a:alpha val="66000"/>
            </a:srgbClr>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2" name="Rectangle 5"/>
          <p:cNvSpPr txBox="1"/>
          <p:nvPr/>
        </p:nvSpPr>
        <p:spPr>
          <a:xfrm>
            <a:off x="5261877" y="2389675"/>
            <a:ext cx="5231952" cy="195996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just">
              <a:lnSpc>
                <a:spcPct val="150000"/>
              </a:lnSpc>
              <a:defRPr sz="900">
                <a:solidFill>
                  <a:srgbClr val="FFFFFF"/>
                </a:solidFill>
                <a:latin typeface="Lato Regular"/>
                <a:ea typeface="Lato Regular"/>
                <a:cs typeface="Lato Regular"/>
                <a:sym typeface="Lato Regular"/>
              </a:defRPr>
            </a:lvl1p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When a customer is explaining their problem, they can feel a little silly if they are describing a mistake that they made.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Remove this negative sentiment by telling them that you understand their thought process and found it to be an interesting or maybe even innovative idea.</a:t>
            </a:r>
          </a:p>
        </p:txBody>
      </p:sp>
      <p:sp>
        <p:nvSpPr>
          <p:cNvPr id="443" name="Subtitle 2"/>
          <p:cNvSpPr txBox="1"/>
          <p:nvPr/>
        </p:nvSpPr>
        <p:spPr>
          <a:xfrm>
            <a:off x="5261877" y="450683"/>
            <a:ext cx="5746758" cy="1938992"/>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spcBef>
                <a:spcPts val="1000"/>
              </a:spcBef>
              <a:defRPr sz="4000">
                <a:solidFill>
                  <a:srgbClr val="FFFFFF"/>
                </a:solidFill>
                <a:latin typeface="Source Sans Pro Semibold"/>
                <a:ea typeface="Source Sans Pro Semibold"/>
                <a:cs typeface="Source Sans Pro Semibold"/>
                <a:sym typeface="Source Sans Pro Semibold"/>
              </a:defRPr>
            </a:lvl1pPr>
          </a:lstStyle>
          <a:p>
            <a:pPr marL="0" marR="0" lvl="0" indent="0" algn="l" defTabSz="914400" rtl="0" eaLnBrk="1" fontAlgn="auto" latinLnBrk="0" hangingPunct="0">
              <a:lnSpc>
                <a:spcPct val="100000"/>
              </a:lnSpc>
              <a:spcBef>
                <a:spcPts val="1000"/>
              </a:spcBef>
              <a:spcAft>
                <a:spcPts val="0"/>
              </a:spcAft>
              <a:buClrTx/>
              <a:buSzTx/>
              <a:buFontTx/>
              <a:buNone/>
              <a:tabLst/>
              <a:defRPr/>
            </a:pPr>
            <a:r>
              <a:rPr lang="en-US" kern="0" dirty="0"/>
              <a:t>“That’s an interesting idea, I can see why you did that.”</a:t>
            </a:r>
            <a:endParaRPr kumimoji="0" lang="en-US"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endParaRPr>
          </a:p>
        </p:txBody>
      </p:sp>
      <p:pic>
        <p:nvPicPr>
          <p:cNvPr id="444" name="Picture Placeholder 1" descr="Picture Placeholder 1"/>
          <p:cNvPicPr>
            <a:picLocks noGrp="1" noChangeAspect="1"/>
          </p:cNvPicPr>
          <p:nvPr>
            <p:ph type="pic" idx="13"/>
          </p:nvPr>
        </p:nvPicPr>
        <p:blipFill>
          <a:blip r:embed="rId2"/>
          <a:srcRect/>
          <a:stretch>
            <a:fillRect/>
          </a:stretch>
        </p:blipFill>
        <p:spPr>
          <a:prstGeom prst="rect">
            <a:avLst/>
          </a:prstGeom>
        </p:spPr>
      </p:pic>
      <p:pic>
        <p:nvPicPr>
          <p:cNvPr id="4100" name="Picture 4" descr="idea yellow aesthetic light Sticker by Agustina Grenada">
            <a:extLst>
              <a:ext uri="{FF2B5EF4-FFF2-40B4-BE49-F238E27FC236}">
                <a16:creationId xmlns:a16="http://schemas.microsoft.com/office/drawing/2014/main" id="{F5F7C36F-8291-47B7-880C-9240BDFCDA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963" y="-319315"/>
            <a:ext cx="51514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2153127"/>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2A2C53"/>
        </a:solidFill>
        <a:effectLst/>
      </p:bgPr>
    </p:bg>
    <p:spTree>
      <p:nvGrpSpPr>
        <p:cNvPr id="1" name=""/>
        <p:cNvGrpSpPr/>
        <p:nvPr/>
      </p:nvGrpSpPr>
      <p:grpSpPr>
        <a:xfrm>
          <a:off x="0" y="0"/>
          <a:ext cx="0" cy="0"/>
          <a:chOff x="0" y="0"/>
          <a:chExt cx="0" cy="0"/>
        </a:xfrm>
      </p:grpSpPr>
      <p:sp>
        <p:nvSpPr>
          <p:cNvPr id="439" name="Rectangle 4"/>
          <p:cNvSpPr/>
          <p:nvPr/>
        </p:nvSpPr>
        <p:spPr>
          <a:xfrm>
            <a:off x="0" y="914400"/>
            <a:ext cx="5219700" cy="1682874"/>
          </a:xfrm>
          <a:prstGeom prst="rect">
            <a:avLst/>
          </a:prstGeom>
          <a:solidFill>
            <a:srgbClr val="FFFFFF"/>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0" name="Rectangle 7"/>
          <p:cNvSpPr/>
          <p:nvPr/>
        </p:nvSpPr>
        <p:spPr>
          <a:xfrm>
            <a:off x="9546545" y="2973340"/>
            <a:ext cx="1204687" cy="1986258"/>
          </a:xfrm>
          <a:prstGeom prst="rect">
            <a:avLst/>
          </a:prstGeom>
          <a:solidFill>
            <a:srgbClr val="DF3162"/>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1" name="Rectangle 3"/>
          <p:cNvSpPr/>
          <p:nvPr/>
        </p:nvSpPr>
        <p:spPr>
          <a:xfrm>
            <a:off x="595084" y="551542"/>
            <a:ext cx="3556001" cy="5747657"/>
          </a:xfrm>
          <a:prstGeom prst="rect">
            <a:avLst/>
          </a:prstGeom>
          <a:solidFill>
            <a:srgbClr val="D53E76">
              <a:alpha val="66000"/>
            </a:srgbClr>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2" name="Rectangle 5"/>
          <p:cNvSpPr txBox="1"/>
          <p:nvPr/>
        </p:nvSpPr>
        <p:spPr>
          <a:xfrm>
            <a:off x="5261877" y="2389675"/>
            <a:ext cx="5231952" cy="195996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gn="just">
              <a:lnSpc>
                <a:spcPct val="150000"/>
              </a:lnSpc>
              <a:defRPr sz="900">
                <a:solidFill>
                  <a:srgbClr val="FFFFFF"/>
                </a:solidFill>
                <a:latin typeface="Lato Regular"/>
                <a:ea typeface="Lato Regular"/>
                <a:cs typeface="Lato Regular"/>
                <a:sym typeface="Lato Regular"/>
              </a:defRPr>
            </a:lvl1p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“Wonderful” can be a great complimentary word to use when referring to something that the customer has done or, in this case, a choice that they have made.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It helps to reassure the customer that you support their decision and reaffirms that they have control over the choices that they have made.</a:t>
            </a:r>
          </a:p>
        </p:txBody>
      </p:sp>
      <p:sp>
        <p:nvSpPr>
          <p:cNvPr id="443" name="Subtitle 2"/>
          <p:cNvSpPr txBox="1"/>
          <p:nvPr/>
        </p:nvSpPr>
        <p:spPr>
          <a:xfrm>
            <a:off x="5261877" y="450683"/>
            <a:ext cx="5746758" cy="132343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spcBef>
                <a:spcPts val="1000"/>
              </a:spcBef>
              <a:defRPr sz="4000">
                <a:solidFill>
                  <a:srgbClr val="FFFFFF"/>
                </a:solidFill>
                <a:latin typeface="Source Sans Pro Semibold"/>
                <a:ea typeface="Source Sans Pro Semibold"/>
                <a:cs typeface="Source Sans Pro Semibold"/>
                <a:sym typeface="Source Sans Pro Semibold"/>
              </a:defRPr>
            </a:lvl1pPr>
          </a:lstStyle>
          <a:p>
            <a:pPr marL="0" marR="0" lvl="0" indent="0" algn="l" defTabSz="914400" rtl="0" eaLnBrk="1" fontAlgn="auto" latinLnBrk="0" hangingPunct="0">
              <a:lnSpc>
                <a:spcPct val="100000"/>
              </a:lnSpc>
              <a:spcBef>
                <a:spcPts val="1000"/>
              </a:spcBef>
              <a:spcAft>
                <a:spcPts val="0"/>
              </a:spcAft>
              <a:buClrTx/>
              <a:buSzTx/>
              <a:buFontTx/>
              <a:buNone/>
              <a:tabLst/>
              <a:defRPr/>
            </a:pPr>
            <a:r>
              <a:rPr lang="en-US" kern="0" dirty="0"/>
              <a:t>“I think that you made a wonderful choice”</a:t>
            </a:r>
            <a:endParaRPr kumimoji="0" lang="en-US"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endParaRPr>
          </a:p>
        </p:txBody>
      </p:sp>
      <p:pic>
        <p:nvPicPr>
          <p:cNvPr id="444" name="Picture Placeholder 1"/>
          <p:cNvPicPr>
            <a:picLocks noGrp="1" noChangeAspect="1"/>
          </p:cNvPicPr>
          <p:nvPr>
            <p:ph type="pic" idx="13"/>
          </p:nvPr>
        </p:nvPicPr>
        <p:blipFill>
          <a:blip r:embed="rId2">
            <a:extLst>
              <a:ext uri="{28A0092B-C50C-407E-A947-70E740481C1C}">
                <a14:useLocalDpi xmlns:a14="http://schemas.microsoft.com/office/drawing/2010/main" val="0"/>
              </a:ext>
            </a:extLst>
          </a:blip>
          <a:srcRect/>
          <a:stretch/>
        </p:blipFill>
        <p:spPr>
          <a:xfrm>
            <a:off x="595084" y="1774122"/>
            <a:ext cx="3556001" cy="2814410"/>
          </a:xfrm>
          <a:prstGeom prst="rect">
            <a:avLst/>
          </a:prstGeom>
        </p:spPr>
      </p:pic>
    </p:spTree>
    <p:extLst>
      <p:ext uri="{BB962C8B-B14F-4D97-AF65-F5344CB8AC3E}">
        <p14:creationId xmlns:p14="http://schemas.microsoft.com/office/powerpoint/2010/main" val="1474870118"/>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5DA358B1-23C6-461F-91ED-24A91E54B41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432" r="1432"/>
          <a:stretch/>
        </p:blipFill>
        <p:spPr>
          <a:xfrm>
            <a:off x="5135314" y="1317883"/>
            <a:ext cx="2004522" cy="2060272"/>
          </a:xfrm>
        </p:spPr>
      </p:pic>
      <p:pic>
        <p:nvPicPr>
          <p:cNvPr id="19" name="Picture Placeholder 18">
            <a:extLst>
              <a:ext uri="{FF2B5EF4-FFF2-40B4-BE49-F238E27FC236}">
                <a16:creationId xmlns:a16="http://schemas.microsoft.com/office/drawing/2014/main" id="{CFE419AA-FB6A-4C53-A8DB-D40DA6396FA6}"/>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15727" b="15727"/>
          <a:stretch/>
        </p:blipFill>
        <p:spPr>
          <a:xfrm>
            <a:off x="7252212" y="1317883"/>
            <a:ext cx="2004522" cy="2060272"/>
          </a:xfrm>
        </p:spPr>
      </p:pic>
      <p:pic>
        <p:nvPicPr>
          <p:cNvPr id="21" name="Picture Placeholder 20">
            <a:extLst>
              <a:ext uri="{FF2B5EF4-FFF2-40B4-BE49-F238E27FC236}">
                <a16:creationId xmlns:a16="http://schemas.microsoft.com/office/drawing/2014/main" id="{B105052D-A8B8-4B26-BE9C-9E3509C60E11}"/>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1353" r="1353"/>
          <a:stretch/>
        </p:blipFill>
        <p:spPr>
          <a:xfrm>
            <a:off x="9369111" y="1317883"/>
            <a:ext cx="2004522" cy="2060272"/>
          </a:xfrm>
        </p:spPr>
      </p:pic>
      <p:pic>
        <p:nvPicPr>
          <p:cNvPr id="23" name="Picture Placeholder 22">
            <a:extLst>
              <a:ext uri="{FF2B5EF4-FFF2-40B4-BE49-F238E27FC236}">
                <a16:creationId xmlns:a16="http://schemas.microsoft.com/office/drawing/2014/main" id="{C2CF5C58-ECB0-4FC8-94DB-61ABA0003011}"/>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l="1353" r="1353"/>
          <a:stretch/>
        </p:blipFill>
        <p:spPr>
          <a:xfrm>
            <a:off x="5135314" y="3546733"/>
            <a:ext cx="2004522" cy="2060272"/>
          </a:xfrm>
        </p:spPr>
      </p:pic>
      <p:pic>
        <p:nvPicPr>
          <p:cNvPr id="25" name="Picture Placeholder 24">
            <a:extLst>
              <a:ext uri="{FF2B5EF4-FFF2-40B4-BE49-F238E27FC236}">
                <a16:creationId xmlns:a16="http://schemas.microsoft.com/office/drawing/2014/main" id="{4020022F-D4A9-4863-A2B5-6FD7B18C53A5}"/>
              </a:ext>
            </a:extLst>
          </p:cNvPr>
          <p:cNvPicPr>
            <a:picLocks noGrp="1" noChangeAspect="1"/>
          </p:cNvPicPr>
          <p:nvPr>
            <p:ph type="pic" sz="quarter" idx="14"/>
          </p:nvPr>
        </p:nvPicPr>
        <p:blipFill>
          <a:blip r:embed="rId6">
            <a:extLst>
              <a:ext uri="{28A0092B-C50C-407E-A947-70E740481C1C}">
                <a14:useLocalDpi xmlns:a14="http://schemas.microsoft.com/office/drawing/2010/main" val="0"/>
              </a:ext>
            </a:extLst>
          </a:blip>
          <a:srcRect l="4506" r="4506"/>
          <a:stretch/>
        </p:blipFill>
        <p:spPr>
          <a:xfrm>
            <a:off x="7252212" y="3546733"/>
            <a:ext cx="2004522" cy="2060272"/>
          </a:xfrm>
        </p:spPr>
      </p:pic>
      <p:pic>
        <p:nvPicPr>
          <p:cNvPr id="27" name="Picture Placeholder 26">
            <a:extLst>
              <a:ext uri="{FF2B5EF4-FFF2-40B4-BE49-F238E27FC236}">
                <a16:creationId xmlns:a16="http://schemas.microsoft.com/office/drawing/2014/main" id="{EFEDD7DD-C801-4129-B6AF-8847C0D3AB26}"/>
              </a:ext>
            </a:extLst>
          </p:cNvPr>
          <p:cNvPicPr>
            <a:picLocks noGrp="1" noChangeAspect="1"/>
          </p:cNvPicPr>
          <p:nvPr>
            <p:ph type="pic" sz="quarter" idx="15"/>
          </p:nvPr>
        </p:nvPicPr>
        <p:blipFill>
          <a:blip r:embed="rId7">
            <a:extLst>
              <a:ext uri="{28A0092B-C50C-407E-A947-70E740481C1C}">
                <a14:useLocalDpi xmlns:a14="http://schemas.microsoft.com/office/drawing/2010/main" val="0"/>
              </a:ext>
            </a:extLst>
          </a:blip>
          <a:srcRect l="942" r="942"/>
          <a:stretch/>
        </p:blipFill>
        <p:spPr>
          <a:xfrm>
            <a:off x="9369111" y="3546733"/>
            <a:ext cx="2004522" cy="2060272"/>
          </a:xfrm>
        </p:spPr>
      </p:pic>
      <p:sp>
        <p:nvSpPr>
          <p:cNvPr id="8" name="Rectangle 7">
            <a:extLst>
              <a:ext uri="{FF2B5EF4-FFF2-40B4-BE49-F238E27FC236}">
                <a16:creationId xmlns:a16="http://schemas.microsoft.com/office/drawing/2014/main" id="{6EC0B4F5-5129-496B-A773-492A70343373}"/>
              </a:ext>
            </a:extLst>
          </p:cNvPr>
          <p:cNvSpPr/>
          <p:nvPr/>
        </p:nvSpPr>
        <p:spPr>
          <a:xfrm>
            <a:off x="513567" y="501041"/>
            <a:ext cx="5022937" cy="5887234"/>
          </a:xfrm>
          <a:prstGeom prst="rect">
            <a:avLst/>
          </a:prstGeom>
          <a:solidFill>
            <a:srgbClr val="FFC6B2">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latin typeface="Lato" panose="020F0502020204030203" pitchFamily="34" charset="0"/>
            </a:endParaRPr>
          </a:p>
        </p:txBody>
      </p:sp>
      <p:sp>
        <p:nvSpPr>
          <p:cNvPr id="13" name="TextBox 12">
            <a:extLst>
              <a:ext uri="{FF2B5EF4-FFF2-40B4-BE49-F238E27FC236}">
                <a16:creationId xmlns:a16="http://schemas.microsoft.com/office/drawing/2014/main" id="{765B0759-90E0-48A9-A468-976BD7D08D4C}"/>
              </a:ext>
            </a:extLst>
          </p:cNvPr>
          <p:cNvSpPr txBox="1"/>
          <p:nvPr/>
        </p:nvSpPr>
        <p:spPr>
          <a:xfrm>
            <a:off x="609784" y="523225"/>
            <a:ext cx="5022937" cy="923330"/>
          </a:xfrm>
          <a:prstGeom prst="rect">
            <a:avLst/>
          </a:prstGeom>
          <a:noFill/>
        </p:spPr>
        <p:txBody>
          <a:bodyPr wrap="square">
            <a:spAutoFit/>
          </a:bodyPr>
          <a:lstStyle/>
          <a:p>
            <a:pPr eaLnBrk="1" fontAlgn="auto" hangingPunct="1">
              <a:spcBef>
                <a:spcPts val="0"/>
              </a:spcBef>
              <a:spcAft>
                <a:spcPts val="0"/>
              </a:spcAft>
              <a:defRPr/>
            </a:pPr>
            <a:r>
              <a:rPr lang="en-US" sz="5400" dirty="0">
                <a:solidFill>
                  <a:schemeClr val="tx1">
                    <a:lumMod val="75000"/>
                    <a:lumOff val="25000"/>
                  </a:schemeClr>
                </a:solidFill>
                <a:latin typeface="Times New Roman" panose="02020603050405020304" pitchFamily="18" charset="0"/>
                <a:ea typeface="Roboto" panose="02000000000000000000" pitchFamily="2" charset="0"/>
                <a:cs typeface="Times New Roman" panose="02020603050405020304" pitchFamily="18" charset="0"/>
              </a:rPr>
              <a:t>How to do it?</a:t>
            </a:r>
          </a:p>
        </p:txBody>
      </p:sp>
      <p:sp>
        <p:nvSpPr>
          <p:cNvPr id="16" name="Rectangle 15">
            <a:extLst>
              <a:ext uri="{FF2B5EF4-FFF2-40B4-BE49-F238E27FC236}">
                <a16:creationId xmlns:a16="http://schemas.microsoft.com/office/drawing/2014/main" id="{4E672B67-A7F3-4A13-AEE6-E9C6873C914B}"/>
              </a:ext>
            </a:extLst>
          </p:cNvPr>
          <p:cNvSpPr/>
          <p:nvPr/>
        </p:nvSpPr>
        <p:spPr>
          <a:xfrm>
            <a:off x="699510" y="1699386"/>
            <a:ext cx="4435804" cy="3840731"/>
          </a:xfrm>
          <a:prstGeom prst="rect">
            <a:avLst/>
          </a:prstGeom>
        </p:spPr>
        <p:txBody>
          <a:bodyPr wrap="square">
            <a:spAutoFit/>
          </a:bodyPr>
          <a:lstStyle/>
          <a:p>
            <a:pPr marL="0" marR="0" algn="just">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While we have given lots of examples of complimentary words and compliments, the key is to deliver them in the right way. They need to come across as authentic.</a:t>
            </a:r>
          </a:p>
          <a:p>
            <a:pPr marL="0" marR="0" algn="just">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 compliment cannot feel like just another box-ticking exercise, which are what soft skills are often reduced down to as part of a contact center quality program.</a:t>
            </a:r>
          </a:p>
          <a:p>
            <a:pPr marL="0" marR="0" algn="just">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compliment needs to land in the right way so it feels natural. This doesn’t happen when you are trying too hard to compliment someone.</a:t>
            </a:r>
          </a:p>
        </p:txBody>
      </p:sp>
    </p:spTree>
    <p:extLst>
      <p:ext uri="{BB962C8B-B14F-4D97-AF65-F5344CB8AC3E}">
        <p14:creationId xmlns:p14="http://schemas.microsoft.com/office/powerpoint/2010/main" val="6223679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2600C172-9F98-4D06-B638-D03B841BA617}"/>
              </a:ext>
            </a:extLst>
          </p:cNvPr>
          <p:cNvSpPr/>
          <p:nvPr/>
        </p:nvSpPr>
        <p:spPr>
          <a:xfrm>
            <a:off x="1" y="5577302"/>
            <a:ext cx="12191999" cy="1280697"/>
          </a:xfrm>
          <a:prstGeom prst="rect">
            <a:avLst/>
          </a:prstGeom>
          <a:solidFill>
            <a:srgbClr val="FFC6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8C865599-036E-43F3-AA40-211306F3F6D0}"/>
              </a:ext>
            </a:extLst>
          </p:cNvPr>
          <p:cNvGrpSpPr/>
          <p:nvPr/>
        </p:nvGrpSpPr>
        <p:grpSpPr>
          <a:xfrm>
            <a:off x="6841828" y="3055360"/>
            <a:ext cx="3873558" cy="2229808"/>
            <a:chOff x="5898415" y="1976415"/>
            <a:chExt cx="5654530" cy="3255020"/>
          </a:xfrm>
        </p:grpSpPr>
        <p:sp>
          <p:nvSpPr>
            <p:cNvPr id="6" name="Freeform 45">
              <a:extLst>
                <a:ext uri="{FF2B5EF4-FFF2-40B4-BE49-F238E27FC236}">
                  <a16:creationId xmlns:a16="http://schemas.microsoft.com/office/drawing/2014/main" id="{977D6F01-DD36-4EF3-8F2C-3A4D3712DCDB}"/>
                </a:ext>
              </a:extLst>
            </p:cNvPr>
            <p:cNvSpPr>
              <a:spLocks/>
            </p:cNvSpPr>
            <p:nvPr/>
          </p:nvSpPr>
          <p:spPr bwMode="auto">
            <a:xfrm>
              <a:off x="5898415" y="5105745"/>
              <a:ext cx="2848207" cy="125690"/>
            </a:xfrm>
            <a:custGeom>
              <a:avLst/>
              <a:gdLst>
                <a:gd name="T0" fmla="*/ 0 w 885"/>
                <a:gd name="T1" fmla="*/ 16 h 39"/>
                <a:gd name="T2" fmla="*/ 78 w 885"/>
                <a:gd name="T3" fmla="*/ 39 h 39"/>
                <a:gd name="T4" fmla="*/ 885 w 885"/>
                <a:gd name="T5" fmla="*/ 39 h 39"/>
                <a:gd name="T6" fmla="*/ 885 w 885"/>
                <a:gd name="T7" fmla="*/ 0 h 39"/>
                <a:gd name="T8" fmla="*/ 0 w 885"/>
                <a:gd name="T9" fmla="*/ 0 h 39"/>
                <a:gd name="T10" fmla="*/ 0 w 885"/>
                <a:gd name="T11" fmla="*/ 16 h 39"/>
              </a:gdLst>
              <a:ahLst/>
              <a:cxnLst>
                <a:cxn ang="0">
                  <a:pos x="T0" y="T1"/>
                </a:cxn>
                <a:cxn ang="0">
                  <a:pos x="T2" y="T3"/>
                </a:cxn>
                <a:cxn ang="0">
                  <a:pos x="T4" y="T5"/>
                </a:cxn>
                <a:cxn ang="0">
                  <a:pos x="T6" y="T7"/>
                </a:cxn>
                <a:cxn ang="0">
                  <a:pos x="T8" y="T9"/>
                </a:cxn>
                <a:cxn ang="0">
                  <a:pos x="T10" y="T11"/>
                </a:cxn>
              </a:cxnLst>
              <a:rect l="0" t="0" r="r" b="b"/>
              <a:pathLst>
                <a:path w="885" h="39">
                  <a:moveTo>
                    <a:pt x="0" y="16"/>
                  </a:moveTo>
                  <a:cubicBezTo>
                    <a:pt x="0" y="23"/>
                    <a:pt x="30" y="39"/>
                    <a:pt x="78" y="39"/>
                  </a:cubicBezTo>
                  <a:cubicBezTo>
                    <a:pt x="126" y="39"/>
                    <a:pt x="885" y="39"/>
                    <a:pt x="885" y="39"/>
                  </a:cubicBezTo>
                  <a:cubicBezTo>
                    <a:pt x="885" y="0"/>
                    <a:pt x="885" y="0"/>
                    <a:pt x="885" y="0"/>
                  </a:cubicBezTo>
                  <a:cubicBezTo>
                    <a:pt x="0" y="0"/>
                    <a:pt x="0" y="0"/>
                    <a:pt x="0" y="0"/>
                  </a:cubicBezTo>
                  <a:lnTo>
                    <a:pt x="0" y="16"/>
                  </a:lnTo>
                  <a:close/>
                </a:path>
              </a:pathLst>
            </a:custGeom>
            <a:solidFill>
              <a:srgbClr val="B3B4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Lato Light" charset="0"/>
              </a:endParaRPr>
            </a:p>
          </p:txBody>
        </p:sp>
        <p:sp>
          <p:nvSpPr>
            <p:cNvPr id="7" name="Freeform 46">
              <a:extLst>
                <a:ext uri="{FF2B5EF4-FFF2-40B4-BE49-F238E27FC236}">
                  <a16:creationId xmlns:a16="http://schemas.microsoft.com/office/drawing/2014/main" id="{FC73E598-0767-4CE3-9629-C791049C3973}"/>
                </a:ext>
              </a:extLst>
            </p:cNvPr>
            <p:cNvSpPr>
              <a:spLocks/>
            </p:cNvSpPr>
            <p:nvPr/>
          </p:nvSpPr>
          <p:spPr bwMode="auto">
            <a:xfrm>
              <a:off x="8704736" y="5105745"/>
              <a:ext cx="2848207" cy="125690"/>
            </a:xfrm>
            <a:custGeom>
              <a:avLst/>
              <a:gdLst>
                <a:gd name="T0" fmla="*/ 884 w 884"/>
                <a:gd name="T1" fmla="*/ 16 h 39"/>
                <a:gd name="T2" fmla="*/ 806 w 884"/>
                <a:gd name="T3" fmla="*/ 39 h 39"/>
                <a:gd name="T4" fmla="*/ 0 w 884"/>
                <a:gd name="T5" fmla="*/ 39 h 39"/>
                <a:gd name="T6" fmla="*/ 0 w 884"/>
                <a:gd name="T7" fmla="*/ 0 h 39"/>
                <a:gd name="T8" fmla="*/ 884 w 884"/>
                <a:gd name="T9" fmla="*/ 0 h 39"/>
                <a:gd name="T10" fmla="*/ 884 w 884"/>
                <a:gd name="T11" fmla="*/ 16 h 39"/>
              </a:gdLst>
              <a:ahLst/>
              <a:cxnLst>
                <a:cxn ang="0">
                  <a:pos x="T0" y="T1"/>
                </a:cxn>
                <a:cxn ang="0">
                  <a:pos x="T2" y="T3"/>
                </a:cxn>
                <a:cxn ang="0">
                  <a:pos x="T4" y="T5"/>
                </a:cxn>
                <a:cxn ang="0">
                  <a:pos x="T6" y="T7"/>
                </a:cxn>
                <a:cxn ang="0">
                  <a:pos x="T8" y="T9"/>
                </a:cxn>
                <a:cxn ang="0">
                  <a:pos x="T10" y="T11"/>
                </a:cxn>
              </a:cxnLst>
              <a:rect l="0" t="0" r="r" b="b"/>
              <a:pathLst>
                <a:path w="884" h="39">
                  <a:moveTo>
                    <a:pt x="884" y="16"/>
                  </a:moveTo>
                  <a:cubicBezTo>
                    <a:pt x="884" y="23"/>
                    <a:pt x="854" y="39"/>
                    <a:pt x="806" y="39"/>
                  </a:cubicBezTo>
                  <a:cubicBezTo>
                    <a:pt x="758" y="39"/>
                    <a:pt x="0" y="39"/>
                    <a:pt x="0" y="39"/>
                  </a:cubicBezTo>
                  <a:cubicBezTo>
                    <a:pt x="0" y="0"/>
                    <a:pt x="0" y="0"/>
                    <a:pt x="0" y="0"/>
                  </a:cubicBezTo>
                  <a:cubicBezTo>
                    <a:pt x="884" y="0"/>
                    <a:pt x="884" y="0"/>
                    <a:pt x="884" y="0"/>
                  </a:cubicBezTo>
                  <a:lnTo>
                    <a:pt x="884" y="16"/>
                  </a:lnTo>
                  <a:close/>
                </a:path>
              </a:pathLst>
            </a:custGeom>
            <a:solidFill>
              <a:srgbClr val="B3B4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Lato Light" charset="0"/>
              </a:endParaRPr>
            </a:p>
          </p:txBody>
        </p:sp>
        <p:sp>
          <p:nvSpPr>
            <p:cNvPr id="8" name="Freeform 47">
              <a:extLst>
                <a:ext uri="{FF2B5EF4-FFF2-40B4-BE49-F238E27FC236}">
                  <a16:creationId xmlns:a16="http://schemas.microsoft.com/office/drawing/2014/main" id="{7A376E1B-46D3-4255-90C4-1D67568D7D38}"/>
                </a:ext>
              </a:extLst>
            </p:cNvPr>
            <p:cNvSpPr>
              <a:spLocks/>
            </p:cNvSpPr>
            <p:nvPr/>
          </p:nvSpPr>
          <p:spPr bwMode="auto">
            <a:xfrm>
              <a:off x="6455812" y="1976415"/>
              <a:ext cx="4581618" cy="3138999"/>
            </a:xfrm>
            <a:custGeom>
              <a:avLst/>
              <a:gdLst>
                <a:gd name="T0" fmla="*/ 1378 w 1423"/>
                <a:gd name="T1" fmla="*/ 0 h 974"/>
                <a:gd name="T2" fmla="*/ 45 w 1423"/>
                <a:gd name="T3" fmla="*/ 0 h 974"/>
                <a:gd name="T4" fmla="*/ 0 w 1423"/>
                <a:gd name="T5" fmla="*/ 45 h 974"/>
                <a:gd name="T6" fmla="*/ 0 w 1423"/>
                <a:gd name="T7" fmla="*/ 218 h 974"/>
                <a:gd name="T8" fmla="*/ 0 w 1423"/>
                <a:gd name="T9" fmla="*/ 929 h 974"/>
                <a:gd name="T10" fmla="*/ 45 w 1423"/>
                <a:gd name="T11" fmla="*/ 974 h 974"/>
                <a:gd name="T12" fmla="*/ 1378 w 1423"/>
                <a:gd name="T13" fmla="*/ 974 h 974"/>
                <a:gd name="T14" fmla="*/ 1423 w 1423"/>
                <a:gd name="T15" fmla="*/ 929 h 974"/>
                <a:gd name="T16" fmla="*/ 1423 w 1423"/>
                <a:gd name="T17" fmla="*/ 45 h 974"/>
                <a:gd name="T18" fmla="*/ 1378 w 1423"/>
                <a:gd name="T19" fmla="*/ 0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3" h="974">
                  <a:moveTo>
                    <a:pt x="1378" y="0"/>
                  </a:moveTo>
                  <a:cubicBezTo>
                    <a:pt x="45" y="0"/>
                    <a:pt x="45" y="0"/>
                    <a:pt x="45" y="0"/>
                  </a:cubicBezTo>
                  <a:cubicBezTo>
                    <a:pt x="20" y="0"/>
                    <a:pt x="0" y="20"/>
                    <a:pt x="0" y="45"/>
                  </a:cubicBezTo>
                  <a:cubicBezTo>
                    <a:pt x="0" y="218"/>
                    <a:pt x="0" y="218"/>
                    <a:pt x="0" y="218"/>
                  </a:cubicBezTo>
                  <a:cubicBezTo>
                    <a:pt x="0" y="929"/>
                    <a:pt x="0" y="929"/>
                    <a:pt x="0" y="929"/>
                  </a:cubicBezTo>
                  <a:cubicBezTo>
                    <a:pt x="0" y="954"/>
                    <a:pt x="20" y="974"/>
                    <a:pt x="45" y="974"/>
                  </a:cubicBezTo>
                  <a:cubicBezTo>
                    <a:pt x="1378" y="974"/>
                    <a:pt x="1378" y="974"/>
                    <a:pt x="1378" y="974"/>
                  </a:cubicBezTo>
                  <a:cubicBezTo>
                    <a:pt x="1403" y="974"/>
                    <a:pt x="1423" y="954"/>
                    <a:pt x="1423" y="929"/>
                  </a:cubicBezTo>
                  <a:cubicBezTo>
                    <a:pt x="1423" y="45"/>
                    <a:pt x="1423" y="45"/>
                    <a:pt x="1423" y="45"/>
                  </a:cubicBezTo>
                  <a:cubicBezTo>
                    <a:pt x="1423" y="20"/>
                    <a:pt x="1403" y="0"/>
                    <a:pt x="1378" y="0"/>
                  </a:cubicBezTo>
                  <a:close/>
                </a:path>
              </a:pathLst>
            </a:custGeom>
            <a:solidFill>
              <a:srgbClr val="D2D3D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Lato Light" charset="0"/>
              </a:endParaRPr>
            </a:p>
          </p:txBody>
        </p:sp>
        <p:sp>
          <p:nvSpPr>
            <p:cNvPr id="9" name="Freeform 48">
              <a:extLst>
                <a:ext uri="{FF2B5EF4-FFF2-40B4-BE49-F238E27FC236}">
                  <a16:creationId xmlns:a16="http://schemas.microsoft.com/office/drawing/2014/main" id="{F136FA15-3842-4168-B743-D4904238CDCD}"/>
                </a:ext>
              </a:extLst>
            </p:cNvPr>
            <p:cNvSpPr>
              <a:spLocks/>
            </p:cNvSpPr>
            <p:nvPr/>
          </p:nvSpPr>
          <p:spPr bwMode="auto">
            <a:xfrm>
              <a:off x="6471923" y="1992528"/>
              <a:ext cx="4552622" cy="3106772"/>
            </a:xfrm>
            <a:custGeom>
              <a:avLst/>
              <a:gdLst>
                <a:gd name="T0" fmla="*/ 40 w 1414"/>
                <a:gd name="T1" fmla="*/ 964 h 964"/>
                <a:gd name="T2" fmla="*/ 0 w 1414"/>
                <a:gd name="T3" fmla="*/ 924 h 964"/>
                <a:gd name="T4" fmla="*/ 0 w 1414"/>
                <a:gd name="T5" fmla="*/ 40 h 964"/>
                <a:gd name="T6" fmla="*/ 40 w 1414"/>
                <a:gd name="T7" fmla="*/ 0 h 964"/>
                <a:gd name="T8" fmla="*/ 1373 w 1414"/>
                <a:gd name="T9" fmla="*/ 0 h 964"/>
                <a:gd name="T10" fmla="*/ 1414 w 1414"/>
                <a:gd name="T11" fmla="*/ 40 h 964"/>
                <a:gd name="T12" fmla="*/ 1414 w 1414"/>
                <a:gd name="T13" fmla="*/ 924 h 964"/>
                <a:gd name="T14" fmla="*/ 1373 w 1414"/>
                <a:gd name="T15" fmla="*/ 964 h 964"/>
                <a:gd name="T16" fmla="*/ 40 w 1414"/>
                <a:gd name="T17" fmla="*/ 96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964">
                  <a:moveTo>
                    <a:pt x="40" y="964"/>
                  </a:moveTo>
                  <a:cubicBezTo>
                    <a:pt x="18" y="964"/>
                    <a:pt x="0" y="946"/>
                    <a:pt x="0" y="924"/>
                  </a:cubicBezTo>
                  <a:cubicBezTo>
                    <a:pt x="0" y="40"/>
                    <a:pt x="0" y="40"/>
                    <a:pt x="0" y="40"/>
                  </a:cubicBezTo>
                  <a:cubicBezTo>
                    <a:pt x="0" y="18"/>
                    <a:pt x="18" y="0"/>
                    <a:pt x="40" y="0"/>
                  </a:cubicBezTo>
                  <a:cubicBezTo>
                    <a:pt x="1373" y="0"/>
                    <a:pt x="1373" y="0"/>
                    <a:pt x="1373" y="0"/>
                  </a:cubicBezTo>
                  <a:cubicBezTo>
                    <a:pt x="1396" y="0"/>
                    <a:pt x="1414" y="18"/>
                    <a:pt x="1414" y="40"/>
                  </a:cubicBezTo>
                  <a:cubicBezTo>
                    <a:pt x="1414" y="924"/>
                    <a:pt x="1414" y="924"/>
                    <a:pt x="1414" y="924"/>
                  </a:cubicBezTo>
                  <a:cubicBezTo>
                    <a:pt x="1414" y="946"/>
                    <a:pt x="1396" y="964"/>
                    <a:pt x="1373" y="964"/>
                  </a:cubicBezTo>
                  <a:lnTo>
                    <a:pt x="40" y="964"/>
                  </a:lnTo>
                  <a:close/>
                </a:path>
              </a:pathLst>
            </a:custGeom>
            <a:solidFill>
              <a:schemeClr val="bg1">
                <a:lumMod val="8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Lato Light" charset="0"/>
              </a:endParaRPr>
            </a:p>
          </p:txBody>
        </p:sp>
        <p:sp>
          <p:nvSpPr>
            <p:cNvPr id="10" name="Rectangle 50">
              <a:extLst>
                <a:ext uri="{FF2B5EF4-FFF2-40B4-BE49-F238E27FC236}">
                  <a16:creationId xmlns:a16="http://schemas.microsoft.com/office/drawing/2014/main" id="{51B27214-E8D5-4EC7-9952-038AE7247EAE}"/>
                </a:ext>
              </a:extLst>
            </p:cNvPr>
            <p:cNvSpPr>
              <a:spLocks noChangeArrowheads="1"/>
            </p:cNvSpPr>
            <p:nvPr/>
          </p:nvSpPr>
          <p:spPr bwMode="auto">
            <a:xfrm>
              <a:off x="5898415" y="5054180"/>
              <a:ext cx="5654530" cy="103129"/>
            </a:xfrm>
            <a:prstGeom prst="rect">
              <a:avLst/>
            </a:prstGeom>
            <a:solidFill>
              <a:schemeClr val="bg1">
                <a:lumMod val="9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id-ID" sz="900">
                <a:latin typeface="Lato Light" charset="0"/>
              </a:endParaRPr>
            </a:p>
          </p:txBody>
        </p:sp>
        <p:sp>
          <p:nvSpPr>
            <p:cNvPr id="11" name="Freeform 51">
              <a:extLst>
                <a:ext uri="{FF2B5EF4-FFF2-40B4-BE49-F238E27FC236}">
                  <a16:creationId xmlns:a16="http://schemas.microsoft.com/office/drawing/2014/main" id="{A06899B2-EB3F-47D0-B1A7-71D85E10369D}"/>
                </a:ext>
              </a:extLst>
            </p:cNvPr>
            <p:cNvSpPr>
              <a:spLocks/>
            </p:cNvSpPr>
            <p:nvPr/>
          </p:nvSpPr>
          <p:spPr bwMode="auto">
            <a:xfrm>
              <a:off x="8318101" y="5054180"/>
              <a:ext cx="811932" cy="58010"/>
            </a:xfrm>
            <a:custGeom>
              <a:avLst/>
              <a:gdLst>
                <a:gd name="T0" fmla="*/ 0 w 252"/>
                <a:gd name="T1" fmla="*/ 0 h 18"/>
                <a:gd name="T2" fmla="*/ 22 w 252"/>
                <a:gd name="T3" fmla="*/ 18 h 18"/>
                <a:gd name="T4" fmla="*/ 230 w 252"/>
                <a:gd name="T5" fmla="*/ 18 h 18"/>
                <a:gd name="T6" fmla="*/ 252 w 252"/>
                <a:gd name="T7" fmla="*/ 0 h 18"/>
                <a:gd name="T8" fmla="*/ 0 w 252"/>
                <a:gd name="T9" fmla="*/ 0 h 18"/>
              </a:gdLst>
              <a:ahLst/>
              <a:cxnLst>
                <a:cxn ang="0">
                  <a:pos x="T0" y="T1"/>
                </a:cxn>
                <a:cxn ang="0">
                  <a:pos x="T2" y="T3"/>
                </a:cxn>
                <a:cxn ang="0">
                  <a:pos x="T4" y="T5"/>
                </a:cxn>
                <a:cxn ang="0">
                  <a:pos x="T6" y="T7"/>
                </a:cxn>
                <a:cxn ang="0">
                  <a:pos x="T8" y="T9"/>
                </a:cxn>
              </a:cxnLst>
              <a:rect l="0" t="0" r="r" b="b"/>
              <a:pathLst>
                <a:path w="252" h="18">
                  <a:moveTo>
                    <a:pt x="0" y="0"/>
                  </a:moveTo>
                  <a:cubicBezTo>
                    <a:pt x="2" y="10"/>
                    <a:pt x="11" y="18"/>
                    <a:pt x="22" y="18"/>
                  </a:cubicBezTo>
                  <a:cubicBezTo>
                    <a:pt x="230" y="18"/>
                    <a:pt x="230" y="18"/>
                    <a:pt x="230" y="18"/>
                  </a:cubicBezTo>
                  <a:cubicBezTo>
                    <a:pt x="241" y="18"/>
                    <a:pt x="250" y="10"/>
                    <a:pt x="252" y="0"/>
                  </a:cubicBezTo>
                  <a:lnTo>
                    <a:pt x="0" y="0"/>
                  </a:lnTo>
                  <a:close/>
                </a:path>
              </a:pathLst>
            </a:custGeom>
            <a:solidFill>
              <a:srgbClr val="B3B4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Lato Light" charset="0"/>
              </a:endParaRPr>
            </a:p>
          </p:txBody>
        </p:sp>
        <p:sp>
          <p:nvSpPr>
            <p:cNvPr id="12" name="Rectangle 52">
              <a:extLst>
                <a:ext uri="{FF2B5EF4-FFF2-40B4-BE49-F238E27FC236}">
                  <a16:creationId xmlns:a16="http://schemas.microsoft.com/office/drawing/2014/main" id="{A3CCAF06-9073-4EB7-8747-B2C6A311A3AA}"/>
                </a:ext>
              </a:extLst>
            </p:cNvPr>
            <p:cNvSpPr>
              <a:spLocks noChangeArrowheads="1"/>
            </p:cNvSpPr>
            <p:nvPr/>
          </p:nvSpPr>
          <p:spPr bwMode="auto">
            <a:xfrm>
              <a:off x="6623354" y="2189119"/>
              <a:ext cx="4249758" cy="2684587"/>
            </a:xfrm>
            <a:prstGeom prst="rect">
              <a:avLst/>
            </a:prstGeom>
            <a:solidFill>
              <a:schemeClr val="bg1">
                <a:lumMod val="9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id-ID" sz="900">
                <a:latin typeface="Lato Light" charset="0"/>
              </a:endParaRPr>
            </a:p>
          </p:txBody>
        </p:sp>
        <p:sp>
          <p:nvSpPr>
            <p:cNvPr id="13" name="Oval 54">
              <a:extLst>
                <a:ext uri="{FF2B5EF4-FFF2-40B4-BE49-F238E27FC236}">
                  <a16:creationId xmlns:a16="http://schemas.microsoft.com/office/drawing/2014/main" id="{B776ED07-605E-4B77-8A07-8DE505DE2030}"/>
                </a:ext>
              </a:extLst>
            </p:cNvPr>
            <p:cNvSpPr>
              <a:spLocks noChangeArrowheads="1"/>
            </p:cNvSpPr>
            <p:nvPr/>
          </p:nvSpPr>
          <p:spPr bwMode="auto">
            <a:xfrm>
              <a:off x="8720847" y="2076321"/>
              <a:ext cx="48330" cy="48343"/>
            </a:xfrm>
            <a:prstGeom prst="ellipse">
              <a:avLst/>
            </a:prstGeom>
            <a:solidFill>
              <a:srgbClr val="2C2C2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Lato Light" charset="0"/>
              </a:endParaRPr>
            </a:p>
          </p:txBody>
        </p:sp>
        <p:sp>
          <p:nvSpPr>
            <p:cNvPr id="14" name="Oval 55">
              <a:extLst>
                <a:ext uri="{FF2B5EF4-FFF2-40B4-BE49-F238E27FC236}">
                  <a16:creationId xmlns:a16="http://schemas.microsoft.com/office/drawing/2014/main" id="{E1648EFB-C6D3-4C11-8834-0F511F21B6BA}"/>
                </a:ext>
              </a:extLst>
            </p:cNvPr>
            <p:cNvSpPr>
              <a:spLocks noChangeArrowheads="1"/>
            </p:cNvSpPr>
            <p:nvPr/>
          </p:nvSpPr>
          <p:spPr bwMode="auto">
            <a:xfrm>
              <a:off x="8720847" y="2073099"/>
              <a:ext cx="48330" cy="45119"/>
            </a:xfrm>
            <a:prstGeom prst="ellipse">
              <a:avLst/>
            </a:prstGeom>
            <a:solidFill>
              <a:srgbClr val="0A0A0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Lato Light" charset="0"/>
              </a:endParaRPr>
            </a:p>
          </p:txBody>
        </p:sp>
        <p:sp>
          <p:nvSpPr>
            <p:cNvPr id="15" name="Oval 56">
              <a:extLst>
                <a:ext uri="{FF2B5EF4-FFF2-40B4-BE49-F238E27FC236}">
                  <a16:creationId xmlns:a16="http://schemas.microsoft.com/office/drawing/2014/main" id="{CC6AF250-1C76-4625-8F03-1119A0112F14}"/>
                </a:ext>
              </a:extLst>
            </p:cNvPr>
            <p:cNvSpPr>
              <a:spLocks noChangeArrowheads="1"/>
            </p:cNvSpPr>
            <p:nvPr/>
          </p:nvSpPr>
          <p:spPr bwMode="auto">
            <a:xfrm>
              <a:off x="8730511" y="2079544"/>
              <a:ext cx="28999" cy="32228"/>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Lato Light" charset="0"/>
              </a:endParaRPr>
            </a:p>
          </p:txBody>
        </p:sp>
        <p:sp>
          <p:nvSpPr>
            <p:cNvPr id="16" name="Oval 57">
              <a:extLst>
                <a:ext uri="{FF2B5EF4-FFF2-40B4-BE49-F238E27FC236}">
                  <a16:creationId xmlns:a16="http://schemas.microsoft.com/office/drawing/2014/main" id="{5B794B80-11AE-4110-8317-7235D2AD3D58}"/>
                </a:ext>
              </a:extLst>
            </p:cNvPr>
            <p:cNvSpPr>
              <a:spLocks noChangeArrowheads="1"/>
            </p:cNvSpPr>
            <p:nvPr/>
          </p:nvSpPr>
          <p:spPr bwMode="auto">
            <a:xfrm>
              <a:off x="8736955" y="2089212"/>
              <a:ext cx="16111" cy="16115"/>
            </a:xfrm>
            <a:prstGeom prst="ellipse">
              <a:avLst/>
            </a:prstGeom>
            <a:solidFill>
              <a:srgbClr val="2C99B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Lato Light" charset="0"/>
              </a:endParaRPr>
            </a:p>
          </p:txBody>
        </p:sp>
        <p:sp>
          <p:nvSpPr>
            <p:cNvPr id="17" name="Freeform 58">
              <a:extLst>
                <a:ext uri="{FF2B5EF4-FFF2-40B4-BE49-F238E27FC236}">
                  <a16:creationId xmlns:a16="http://schemas.microsoft.com/office/drawing/2014/main" id="{35462615-16F8-4B46-A7B6-FDCB9C109F24}"/>
                </a:ext>
              </a:extLst>
            </p:cNvPr>
            <p:cNvSpPr>
              <a:spLocks/>
            </p:cNvSpPr>
            <p:nvPr/>
          </p:nvSpPr>
          <p:spPr bwMode="auto">
            <a:xfrm>
              <a:off x="8743399" y="2092436"/>
              <a:ext cx="3223" cy="6446"/>
            </a:xfrm>
            <a:custGeom>
              <a:avLst/>
              <a:gdLst>
                <a:gd name="T0" fmla="*/ 1 w 1"/>
                <a:gd name="T1" fmla="*/ 1 h 2"/>
                <a:gd name="T2" fmla="*/ 1 w 1"/>
                <a:gd name="T3" fmla="*/ 2 h 2"/>
                <a:gd name="T4" fmla="*/ 0 w 1"/>
                <a:gd name="T5" fmla="*/ 1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1" y="2"/>
                  </a:lnTo>
                  <a:lnTo>
                    <a:pt x="0" y="1"/>
                  </a:lnTo>
                  <a:lnTo>
                    <a:pt x="1" y="0"/>
                  </a:lnTo>
                  <a:lnTo>
                    <a:pt x="1" y="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Lato Light" charset="0"/>
              </a:endParaRPr>
            </a:p>
          </p:txBody>
        </p:sp>
      </p:grpSp>
      <p:grpSp>
        <p:nvGrpSpPr>
          <p:cNvPr id="18" name="Group 17">
            <a:extLst>
              <a:ext uri="{FF2B5EF4-FFF2-40B4-BE49-F238E27FC236}">
                <a16:creationId xmlns:a16="http://schemas.microsoft.com/office/drawing/2014/main" id="{1BE42448-9B82-466E-A166-6CF805509AF9}"/>
              </a:ext>
            </a:extLst>
          </p:cNvPr>
          <p:cNvGrpSpPr/>
          <p:nvPr/>
        </p:nvGrpSpPr>
        <p:grpSpPr>
          <a:xfrm>
            <a:off x="1428944" y="3055360"/>
            <a:ext cx="3873558" cy="2229808"/>
            <a:chOff x="5898415" y="1976415"/>
            <a:chExt cx="5654530" cy="3255020"/>
          </a:xfrm>
        </p:grpSpPr>
        <p:sp>
          <p:nvSpPr>
            <p:cNvPr id="19" name="Freeform 45">
              <a:extLst>
                <a:ext uri="{FF2B5EF4-FFF2-40B4-BE49-F238E27FC236}">
                  <a16:creationId xmlns:a16="http://schemas.microsoft.com/office/drawing/2014/main" id="{0A9EC067-6CDE-4E02-BD6B-45401170E68A}"/>
                </a:ext>
              </a:extLst>
            </p:cNvPr>
            <p:cNvSpPr>
              <a:spLocks/>
            </p:cNvSpPr>
            <p:nvPr/>
          </p:nvSpPr>
          <p:spPr bwMode="auto">
            <a:xfrm>
              <a:off x="5898415" y="5105745"/>
              <a:ext cx="2848207" cy="125690"/>
            </a:xfrm>
            <a:custGeom>
              <a:avLst/>
              <a:gdLst>
                <a:gd name="T0" fmla="*/ 0 w 885"/>
                <a:gd name="T1" fmla="*/ 16 h 39"/>
                <a:gd name="T2" fmla="*/ 78 w 885"/>
                <a:gd name="T3" fmla="*/ 39 h 39"/>
                <a:gd name="T4" fmla="*/ 885 w 885"/>
                <a:gd name="T5" fmla="*/ 39 h 39"/>
                <a:gd name="T6" fmla="*/ 885 w 885"/>
                <a:gd name="T7" fmla="*/ 0 h 39"/>
                <a:gd name="T8" fmla="*/ 0 w 885"/>
                <a:gd name="T9" fmla="*/ 0 h 39"/>
                <a:gd name="T10" fmla="*/ 0 w 885"/>
                <a:gd name="T11" fmla="*/ 16 h 39"/>
              </a:gdLst>
              <a:ahLst/>
              <a:cxnLst>
                <a:cxn ang="0">
                  <a:pos x="T0" y="T1"/>
                </a:cxn>
                <a:cxn ang="0">
                  <a:pos x="T2" y="T3"/>
                </a:cxn>
                <a:cxn ang="0">
                  <a:pos x="T4" y="T5"/>
                </a:cxn>
                <a:cxn ang="0">
                  <a:pos x="T6" y="T7"/>
                </a:cxn>
                <a:cxn ang="0">
                  <a:pos x="T8" y="T9"/>
                </a:cxn>
                <a:cxn ang="0">
                  <a:pos x="T10" y="T11"/>
                </a:cxn>
              </a:cxnLst>
              <a:rect l="0" t="0" r="r" b="b"/>
              <a:pathLst>
                <a:path w="885" h="39">
                  <a:moveTo>
                    <a:pt x="0" y="16"/>
                  </a:moveTo>
                  <a:cubicBezTo>
                    <a:pt x="0" y="23"/>
                    <a:pt x="30" y="39"/>
                    <a:pt x="78" y="39"/>
                  </a:cubicBezTo>
                  <a:cubicBezTo>
                    <a:pt x="126" y="39"/>
                    <a:pt x="885" y="39"/>
                    <a:pt x="885" y="39"/>
                  </a:cubicBezTo>
                  <a:cubicBezTo>
                    <a:pt x="885" y="0"/>
                    <a:pt x="885" y="0"/>
                    <a:pt x="885" y="0"/>
                  </a:cubicBezTo>
                  <a:cubicBezTo>
                    <a:pt x="0" y="0"/>
                    <a:pt x="0" y="0"/>
                    <a:pt x="0" y="0"/>
                  </a:cubicBezTo>
                  <a:lnTo>
                    <a:pt x="0" y="16"/>
                  </a:lnTo>
                  <a:close/>
                </a:path>
              </a:pathLst>
            </a:custGeom>
            <a:solidFill>
              <a:srgbClr val="B3B4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Lato Light" charset="0"/>
              </a:endParaRPr>
            </a:p>
          </p:txBody>
        </p:sp>
        <p:sp>
          <p:nvSpPr>
            <p:cNvPr id="20" name="Freeform 46">
              <a:extLst>
                <a:ext uri="{FF2B5EF4-FFF2-40B4-BE49-F238E27FC236}">
                  <a16:creationId xmlns:a16="http://schemas.microsoft.com/office/drawing/2014/main" id="{F0529B65-17A5-4A3F-B258-99371E792C7C}"/>
                </a:ext>
              </a:extLst>
            </p:cNvPr>
            <p:cNvSpPr>
              <a:spLocks/>
            </p:cNvSpPr>
            <p:nvPr/>
          </p:nvSpPr>
          <p:spPr bwMode="auto">
            <a:xfrm>
              <a:off x="8704736" y="5105745"/>
              <a:ext cx="2848207" cy="125690"/>
            </a:xfrm>
            <a:custGeom>
              <a:avLst/>
              <a:gdLst>
                <a:gd name="T0" fmla="*/ 884 w 884"/>
                <a:gd name="T1" fmla="*/ 16 h 39"/>
                <a:gd name="T2" fmla="*/ 806 w 884"/>
                <a:gd name="T3" fmla="*/ 39 h 39"/>
                <a:gd name="T4" fmla="*/ 0 w 884"/>
                <a:gd name="T5" fmla="*/ 39 h 39"/>
                <a:gd name="T6" fmla="*/ 0 w 884"/>
                <a:gd name="T7" fmla="*/ 0 h 39"/>
                <a:gd name="T8" fmla="*/ 884 w 884"/>
                <a:gd name="T9" fmla="*/ 0 h 39"/>
                <a:gd name="T10" fmla="*/ 884 w 884"/>
                <a:gd name="T11" fmla="*/ 16 h 39"/>
              </a:gdLst>
              <a:ahLst/>
              <a:cxnLst>
                <a:cxn ang="0">
                  <a:pos x="T0" y="T1"/>
                </a:cxn>
                <a:cxn ang="0">
                  <a:pos x="T2" y="T3"/>
                </a:cxn>
                <a:cxn ang="0">
                  <a:pos x="T4" y="T5"/>
                </a:cxn>
                <a:cxn ang="0">
                  <a:pos x="T6" y="T7"/>
                </a:cxn>
                <a:cxn ang="0">
                  <a:pos x="T8" y="T9"/>
                </a:cxn>
                <a:cxn ang="0">
                  <a:pos x="T10" y="T11"/>
                </a:cxn>
              </a:cxnLst>
              <a:rect l="0" t="0" r="r" b="b"/>
              <a:pathLst>
                <a:path w="884" h="39">
                  <a:moveTo>
                    <a:pt x="884" y="16"/>
                  </a:moveTo>
                  <a:cubicBezTo>
                    <a:pt x="884" y="23"/>
                    <a:pt x="854" y="39"/>
                    <a:pt x="806" y="39"/>
                  </a:cubicBezTo>
                  <a:cubicBezTo>
                    <a:pt x="758" y="39"/>
                    <a:pt x="0" y="39"/>
                    <a:pt x="0" y="39"/>
                  </a:cubicBezTo>
                  <a:cubicBezTo>
                    <a:pt x="0" y="0"/>
                    <a:pt x="0" y="0"/>
                    <a:pt x="0" y="0"/>
                  </a:cubicBezTo>
                  <a:cubicBezTo>
                    <a:pt x="884" y="0"/>
                    <a:pt x="884" y="0"/>
                    <a:pt x="884" y="0"/>
                  </a:cubicBezTo>
                  <a:lnTo>
                    <a:pt x="884" y="16"/>
                  </a:lnTo>
                  <a:close/>
                </a:path>
              </a:pathLst>
            </a:custGeom>
            <a:solidFill>
              <a:srgbClr val="B3B4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Lato Light" charset="0"/>
              </a:endParaRPr>
            </a:p>
          </p:txBody>
        </p:sp>
        <p:sp>
          <p:nvSpPr>
            <p:cNvPr id="21" name="Freeform 47">
              <a:extLst>
                <a:ext uri="{FF2B5EF4-FFF2-40B4-BE49-F238E27FC236}">
                  <a16:creationId xmlns:a16="http://schemas.microsoft.com/office/drawing/2014/main" id="{BD1888A9-2147-49B3-B62B-6AC8B5DC12BE}"/>
                </a:ext>
              </a:extLst>
            </p:cNvPr>
            <p:cNvSpPr>
              <a:spLocks/>
            </p:cNvSpPr>
            <p:nvPr/>
          </p:nvSpPr>
          <p:spPr bwMode="auto">
            <a:xfrm>
              <a:off x="6455812" y="1976415"/>
              <a:ext cx="4581618" cy="3138999"/>
            </a:xfrm>
            <a:custGeom>
              <a:avLst/>
              <a:gdLst>
                <a:gd name="T0" fmla="*/ 1378 w 1423"/>
                <a:gd name="T1" fmla="*/ 0 h 974"/>
                <a:gd name="T2" fmla="*/ 45 w 1423"/>
                <a:gd name="T3" fmla="*/ 0 h 974"/>
                <a:gd name="T4" fmla="*/ 0 w 1423"/>
                <a:gd name="T5" fmla="*/ 45 h 974"/>
                <a:gd name="T6" fmla="*/ 0 w 1423"/>
                <a:gd name="T7" fmla="*/ 218 h 974"/>
                <a:gd name="T8" fmla="*/ 0 w 1423"/>
                <a:gd name="T9" fmla="*/ 929 h 974"/>
                <a:gd name="T10" fmla="*/ 45 w 1423"/>
                <a:gd name="T11" fmla="*/ 974 h 974"/>
                <a:gd name="T12" fmla="*/ 1378 w 1423"/>
                <a:gd name="T13" fmla="*/ 974 h 974"/>
                <a:gd name="T14" fmla="*/ 1423 w 1423"/>
                <a:gd name="T15" fmla="*/ 929 h 974"/>
                <a:gd name="T16" fmla="*/ 1423 w 1423"/>
                <a:gd name="T17" fmla="*/ 45 h 974"/>
                <a:gd name="T18" fmla="*/ 1378 w 1423"/>
                <a:gd name="T19" fmla="*/ 0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3" h="974">
                  <a:moveTo>
                    <a:pt x="1378" y="0"/>
                  </a:moveTo>
                  <a:cubicBezTo>
                    <a:pt x="45" y="0"/>
                    <a:pt x="45" y="0"/>
                    <a:pt x="45" y="0"/>
                  </a:cubicBezTo>
                  <a:cubicBezTo>
                    <a:pt x="20" y="0"/>
                    <a:pt x="0" y="20"/>
                    <a:pt x="0" y="45"/>
                  </a:cubicBezTo>
                  <a:cubicBezTo>
                    <a:pt x="0" y="218"/>
                    <a:pt x="0" y="218"/>
                    <a:pt x="0" y="218"/>
                  </a:cubicBezTo>
                  <a:cubicBezTo>
                    <a:pt x="0" y="929"/>
                    <a:pt x="0" y="929"/>
                    <a:pt x="0" y="929"/>
                  </a:cubicBezTo>
                  <a:cubicBezTo>
                    <a:pt x="0" y="954"/>
                    <a:pt x="20" y="974"/>
                    <a:pt x="45" y="974"/>
                  </a:cubicBezTo>
                  <a:cubicBezTo>
                    <a:pt x="1378" y="974"/>
                    <a:pt x="1378" y="974"/>
                    <a:pt x="1378" y="974"/>
                  </a:cubicBezTo>
                  <a:cubicBezTo>
                    <a:pt x="1403" y="974"/>
                    <a:pt x="1423" y="954"/>
                    <a:pt x="1423" y="929"/>
                  </a:cubicBezTo>
                  <a:cubicBezTo>
                    <a:pt x="1423" y="45"/>
                    <a:pt x="1423" y="45"/>
                    <a:pt x="1423" y="45"/>
                  </a:cubicBezTo>
                  <a:cubicBezTo>
                    <a:pt x="1423" y="20"/>
                    <a:pt x="1403" y="0"/>
                    <a:pt x="1378" y="0"/>
                  </a:cubicBezTo>
                  <a:close/>
                </a:path>
              </a:pathLst>
            </a:custGeom>
            <a:solidFill>
              <a:srgbClr val="D2D3D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Lato Light" charset="0"/>
              </a:endParaRPr>
            </a:p>
          </p:txBody>
        </p:sp>
        <p:sp>
          <p:nvSpPr>
            <p:cNvPr id="22" name="Freeform 48">
              <a:extLst>
                <a:ext uri="{FF2B5EF4-FFF2-40B4-BE49-F238E27FC236}">
                  <a16:creationId xmlns:a16="http://schemas.microsoft.com/office/drawing/2014/main" id="{CC3B6C74-BD6E-481F-AAF2-736F0DB62D36}"/>
                </a:ext>
              </a:extLst>
            </p:cNvPr>
            <p:cNvSpPr>
              <a:spLocks/>
            </p:cNvSpPr>
            <p:nvPr/>
          </p:nvSpPr>
          <p:spPr bwMode="auto">
            <a:xfrm>
              <a:off x="6471923" y="1992528"/>
              <a:ext cx="4552622" cy="3106772"/>
            </a:xfrm>
            <a:custGeom>
              <a:avLst/>
              <a:gdLst>
                <a:gd name="T0" fmla="*/ 40 w 1414"/>
                <a:gd name="T1" fmla="*/ 964 h 964"/>
                <a:gd name="T2" fmla="*/ 0 w 1414"/>
                <a:gd name="T3" fmla="*/ 924 h 964"/>
                <a:gd name="T4" fmla="*/ 0 w 1414"/>
                <a:gd name="T5" fmla="*/ 40 h 964"/>
                <a:gd name="T6" fmla="*/ 40 w 1414"/>
                <a:gd name="T7" fmla="*/ 0 h 964"/>
                <a:gd name="T8" fmla="*/ 1373 w 1414"/>
                <a:gd name="T9" fmla="*/ 0 h 964"/>
                <a:gd name="T10" fmla="*/ 1414 w 1414"/>
                <a:gd name="T11" fmla="*/ 40 h 964"/>
                <a:gd name="T12" fmla="*/ 1414 w 1414"/>
                <a:gd name="T13" fmla="*/ 924 h 964"/>
                <a:gd name="T14" fmla="*/ 1373 w 1414"/>
                <a:gd name="T15" fmla="*/ 964 h 964"/>
                <a:gd name="T16" fmla="*/ 40 w 1414"/>
                <a:gd name="T17" fmla="*/ 96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964">
                  <a:moveTo>
                    <a:pt x="40" y="964"/>
                  </a:moveTo>
                  <a:cubicBezTo>
                    <a:pt x="18" y="964"/>
                    <a:pt x="0" y="946"/>
                    <a:pt x="0" y="924"/>
                  </a:cubicBezTo>
                  <a:cubicBezTo>
                    <a:pt x="0" y="40"/>
                    <a:pt x="0" y="40"/>
                    <a:pt x="0" y="40"/>
                  </a:cubicBezTo>
                  <a:cubicBezTo>
                    <a:pt x="0" y="18"/>
                    <a:pt x="18" y="0"/>
                    <a:pt x="40" y="0"/>
                  </a:cubicBezTo>
                  <a:cubicBezTo>
                    <a:pt x="1373" y="0"/>
                    <a:pt x="1373" y="0"/>
                    <a:pt x="1373" y="0"/>
                  </a:cubicBezTo>
                  <a:cubicBezTo>
                    <a:pt x="1396" y="0"/>
                    <a:pt x="1414" y="18"/>
                    <a:pt x="1414" y="40"/>
                  </a:cubicBezTo>
                  <a:cubicBezTo>
                    <a:pt x="1414" y="924"/>
                    <a:pt x="1414" y="924"/>
                    <a:pt x="1414" y="924"/>
                  </a:cubicBezTo>
                  <a:cubicBezTo>
                    <a:pt x="1414" y="946"/>
                    <a:pt x="1396" y="964"/>
                    <a:pt x="1373" y="964"/>
                  </a:cubicBezTo>
                  <a:lnTo>
                    <a:pt x="40" y="964"/>
                  </a:lnTo>
                  <a:close/>
                </a:path>
              </a:pathLst>
            </a:custGeom>
            <a:solidFill>
              <a:schemeClr val="bg1">
                <a:lumMod val="8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Lato Light" charset="0"/>
              </a:endParaRPr>
            </a:p>
          </p:txBody>
        </p:sp>
        <p:sp>
          <p:nvSpPr>
            <p:cNvPr id="23" name="Rectangle 22">
              <a:extLst>
                <a:ext uri="{FF2B5EF4-FFF2-40B4-BE49-F238E27FC236}">
                  <a16:creationId xmlns:a16="http://schemas.microsoft.com/office/drawing/2014/main" id="{A1FC1315-CAF8-484B-86C1-8C8D271DE292}"/>
                </a:ext>
              </a:extLst>
            </p:cNvPr>
            <p:cNvSpPr>
              <a:spLocks noChangeArrowheads="1"/>
            </p:cNvSpPr>
            <p:nvPr/>
          </p:nvSpPr>
          <p:spPr bwMode="auto">
            <a:xfrm>
              <a:off x="5898415" y="5054180"/>
              <a:ext cx="5654530" cy="103129"/>
            </a:xfrm>
            <a:prstGeom prst="rect">
              <a:avLst/>
            </a:prstGeom>
            <a:solidFill>
              <a:schemeClr val="bg1">
                <a:lumMod val="9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id-ID" sz="900">
                <a:latin typeface="Lato Light" charset="0"/>
              </a:endParaRPr>
            </a:p>
          </p:txBody>
        </p:sp>
        <p:sp>
          <p:nvSpPr>
            <p:cNvPr id="24" name="Freeform 51">
              <a:extLst>
                <a:ext uri="{FF2B5EF4-FFF2-40B4-BE49-F238E27FC236}">
                  <a16:creationId xmlns:a16="http://schemas.microsoft.com/office/drawing/2014/main" id="{FE3B70F8-7E64-45EF-890D-211BF5FD5748}"/>
                </a:ext>
              </a:extLst>
            </p:cNvPr>
            <p:cNvSpPr>
              <a:spLocks/>
            </p:cNvSpPr>
            <p:nvPr/>
          </p:nvSpPr>
          <p:spPr bwMode="auto">
            <a:xfrm>
              <a:off x="8318101" y="5054180"/>
              <a:ext cx="811932" cy="58010"/>
            </a:xfrm>
            <a:custGeom>
              <a:avLst/>
              <a:gdLst>
                <a:gd name="T0" fmla="*/ 0 w 252"/>
                <a:gd name="T1" fmla="*/ 0 h 18"/>
                <a:gd name="T2" fmla="*/ 22 w 252"/>
                <a:gd name="T3" fmla="*/ 18 h 18"/>
                <a:gd name="T4" fmla="*/ 230 w 252"/>
                <a:gd name="T5" fmla="*/ 18 h 18"/>
                <a:gd name="T6" fmla="*/ 252 w 252"/>
                <a:gd name="T7" fmla="*/ 0 h 18"/>
                <a:gd name="T8" fmla="*/ 0 w 252"/>
                <a:gd name="T9" fmla="*/ 0 h 18"/>
              </a:gdLst>
              <a:ahLst/>
              <a:cxnLst>
                <a:cxn ang="0">
                  <a:pos x="T0" y="T1"/>
                </a:cxn>
                <a:cxn ang="0">
                  <a:pos x="T2" y="T3"/>
                </a:cxn>
                <a:cxn ang="0">
                  <a:pos x="T4" y="T5"/>
                </a:cxn>
                <a:cxn ang="0">
                  <a:pos x="T6" y="T7"/>
                </a:cxn>
                <a:cxn ang="0">
                  <a:pos x="T8" y="T9"/>
                </a:cxn>
              </a:cxnLst>
              <a:rect l="0" t="0" r="r" b="b"/>
              <a:pathLst>
                <a:path w="252" h="18">
                  <a:moveTo>
                    <a:pt x="0" y="0"/>
                  </a:moveTo>
                  <a:cubicBezTo>
                    <a:pt x="2" y="10"/>
                    <a:pt x="11" y="18"/>
                    <a:pt x="22" y="18"/>
                  </a:cubicBezTo>
                  <a:cubicBezTo>
                    <a:pt x="230" y="18"/>
                    <a:pt x="230" y="18"/>
                    <a:pt x="230" y="18"/>
                  </a:cubicBezTo>
                  <a:cubicBezTo>
                    <a:pt x="241" y="18"/>
                    <a:pt x="250" y="10"/>
                    <a:pt x="252" y="0"/>
                  </a:cubicBezTo>
                  <a:lnTo>
                    <a:pt x="0" y="0"/>
                  </a:lnTo>
                  <a:close/>
                </a:path>
              </a:pathLst>
            </a:custGeom>
            <a:solidFill>
              <a:srgbClr val="B3B4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Lato Light" charset="0"/>
              </a:endParaRPr>
            </a:p>
          </p:txBody>
        </p:sp>
        <p:sp>
          <p:nvSpPr>
            <p:cNvPr id="25" name="Rectangle 24">
              <a:extLst>
                <a:ext uri="{FF2B5EF4-FFF2-40B4-BE49-F238E27FC236}">
                  <a16:creationId xmlns:a16="http://schemas.microsoft.com/office/drawing/2014/main" id="{D8D18614-7E08-4D62-9D17-00A900465023}"/>
                </a:ext>
              </a:extLst>
            </p:cNvPr>
            <p:cNvSpPr>
              <a:spLocks noChangeArrowheads="1"/>
            </p:cNvSpPr>
            <p:nvPr/>
          </p:nvSpPr>
          <p:spPr bwMode="auto">
            <a:xfrm>
              <a:off x="6623354" y="2189119"/>
              <a:ext cx="4249758" cy="2684587"/>
            </a:xfrm>
            <a:prstGeom prst="rect">
              <a:avLst/>
            </a:prstGeom>
            <a:solidFill>
              <a:schemeClr val="bg1">
                <a:lumMod val="9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id-ID" sz="900">
                <a:latin typeface="Lato Light" charset="0"/>
              </a:endParaRPr>
            </a:p>
          </p:txBody>
        </p:sp>
        <p:sp>
          <p:nvSpPr>
            <p:cNvPr id="26" name="Oval 54">
              <a:extLst>
                <a:ext uri="{FF2B5EF4-FFF2-40B4-BE49-F238E27FC236}">
                  <a16:creationId xmlns:a16="http://schemas.microsoft.com/office/drawing/2014/main" id="{FD26E804-D895-4F7F-A9A0-E2D93C201299}"/>
                </a:ext>
              </a:extLst>
            </p:cNvPr>
            <p:cNvSpPr>
              <a:spLocks noChangeArrowheads="1"/>
            </p:cNvSpPr>
            <p:nvPr/>
          </p:nvSpPr>
          <p:spPr bwMode="auto">
            <a:xfrm>
              <a:off x="8720847" y="2076321"/>
              <a:ext cx="48330" cy="48343"/>
            </a:xfrm>
            <a:prstGeom prst="ellipse">
              <a:avLst/>
            </a:prstGeom>
            <a:solidFill>
              <a:srgbClr val="2C2C2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Lato Light" charset="0"/>
              </a:endParaRPr>
            </a:p>
          </p:txBody>
        </p:sp>
        <p:sp>
          <p:nvSpPr>
            <p:cNvPr id="27" name="Oval 55">
              <a:extLst>
                <a:ext uri="{FF2B5EF4-FFF2-40B4-BE49-F238E27FC236}">
                  <a16:creationId xmlns:a16="http://schemas.microsoft.com/office/drawing/2014/main" id="{D869759A-42BD-40F9-995D-D72AD906B58B}"/>
                </a:ext>
              </a:extLst>
            </p:cNvPr>
            <p:cNvSpPr>
              <a:spLocks noChangeArrowheads="1"/>
            </p:cNvSpPr>
            <p:nvPr/>
          </p:nvSpPr>
          <p:spPr bwMode="auto">
            <a:xfrm>
              <a:off x="8720847" y="2073099"/>
              <a:ext cx="48330" cy="45119"/>
            </a:xfrm>
            <a:prstGeom prst="ellipse">
              <a:avLst/>
            </a:prstGeom>
            <a:solidFill>
              <a:srgbClr val="0A0A0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Lato Light" charset="0"/>
              </a:endParaRPr>
            </a:p>
          </p:txBody>
        </p:sp>
        <p:sp>
          <p:nvSpPr>
            <p:cNvPr id="28" name="Oval 56">
              <a:extLst>
                <a:ext uri="{FF2B5EF4-FFF2-40B4-BE49-F238E27FC236}">
                  <a16:creationId xmlns:a16="http://schemas.microsoft.com/office/drawing/2014/main" id="{F62564E6-0E8A-4339-BFB1-4549961B178E}"/>
                </a:ext>
              </a:extLst>
            </p:cNvPr>
            <p:cNvSpPr>
              <a:spLocks noChangeArrowheads="1"/>
            </p:cNvSpPr>
            <p:nvPr/>
          </p:nvSpPr>
          <p:spPr bwMode="auto">
            <a:xfrm>
              <a:off x="8730511" y="2079544"/>
              <a:ext cx="28999" cy="32228"/>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Lato Light" charset="0"/>
              </a:endParaRPr>
            </a:p>
          </p:txBody>
        </p:sp>
        <p:sp>
          <p:nvSpPr>
            <p:cNvPr id="29" name="Oval 57">
              <a:extLst>
                <a:ext uri="{FF2B5EF4-FFF2-40B4-BE49-F238E27FC236}">
                  <a16:creationId xmlns:a16="http://schemas.microsoft.com/office/drawing/2014/main" id="{F1C29682-2DC6-4B81-96D8-702CA0EB6F79}"/>
                </a:ext>
              </a:extLst>
            </p:cNvPr>
            <p:cNvSpPr>
              <a:spLocks noChangeArrowheads="1"/>
            </p:cNvSpPr>
            <p:nvPr/>
          </p:nvSpPr>
          <p:spPr bwMode="auto">
            <a:xfrm>
              <a:off x="8736955" y="2089212"/>
              <a:ext cx="16111" cy="16115"/>
            </a:xfrm>
            <a:prstGeom prst="ellipse">
              <a:avLst/>
            </a:prstGeom>
            <a:solidFill>
              <a:srgbClr val="2C99B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Lato Light" charset="0"/>
              </a:endParaRPr>
            </a:p>
          </p:txBody>
        </p:sp>
        <p:sp>
          <p:nvSpPr>
            <p:cNvPr id="30" name="Freeform 58">
              <a:extLst>
                <a:ext uri="{FF2B5EF4-FFF2-40B4-BE49-F238E27FC236}">
                  <a16:creationId xmlns:a16="http://schemas.microsoft.com/office/drawing/2014/main" id="{24F8CC55-E8DC-4FB9-B2C0-1769979BDF36}"/>
                </a:ext>
              </a:extLst>
            </p:cNvPr>
            <p:cNvSpPr>
              <a:spLocks/>
            </p:cNvSpPr>
            <p:nvPr/>
          </p:nvSpPr>
          <p:spPr bwMode="auto">
            <a:xfrm>
              <a:off x="8743399" y="2092436"/>
              <a:ext cx="3223" cy="6446"/>
            </a:xfrm>
            <a:custGeom>
              <a:avLst/>
              <a:gdLst>
                <a:gd name="T0" fmla="*/ 1 w 1"/>
                <a:gd name="T1" fmla="*/ 1 h 2"/>
                <a:gd name="T2" fmla="*/ 1 w 1"/>
                <a:gd name="T3" fmla="*/ 2 h 2"/>
                <a:gd name="T4" fmla="*/ 0 w 1"/>
                <a:gd name="T5" fmla="*/ 1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1" y="2"/>
                  </a:lnTo>
                  <a:lnTo>
                    <a:pt x="0" y="1"/>
                  </a:lnTo>
                  <a:lnTo>
                    <a:pt x="1" y="0"/>
                  </a:lnTo>
                  <a:lnTo>
                    <a:pt x="1" y="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Lato Light" charset="0"/>
              </a:endParaRPr>
            </a:p>
          </p:txBody>
        </p:sp>
      </p:grpSp>
      <p:pic>
        <p:nvPicPr>
          <p:cNvPr id="53" name="Picture Placeholder 52">
            <a:extLst>
              <a:ext uri="{FF2B5EF4-FFF2-40B4-BE49-F238E27FC236}">
                <a16:creationId xmlns:a16="http://schemas.microsoft.com/office/drawing/2014/main" id="{B3649A60-4EFF-4692-B73E-FAAE2017E1B1}"/>
              </a:ext>
            </a:extLst>
          </p:cNvPr>
          <p:cNvPicPr>
            <a:picLocks noGrp="1" noChangeAspect="1"/>
          </p:cNvPicPr>
          <p:nvPr>
            <p:ph type="pic" sz="quarter" idx="22"/>
          </p:nvPr>
        </p:nvPicPr>
        <p:blipFill>
          <a:blip r:embed="rId2">
            <a:extLst>
              <a:ext uri="{28A0092B-C50C-407E-A947-70E740481C1C}">
                <a14:useLocalDpi xmlns:a14="http://schemas.microsoft.com/office/drawing/2010/main" val="0"/>
              </a:ext>
            </a:extLst>
          </a:blip>
          <a:srcRect t="17958" b="17958"/>
          <a:stretch>
            <a:fillRect/>
          </a:stretch>
        </p:blipFill>
        <p:spPr>
          <a:xfrm>
            <a:off x="7842531" y="3428682"/>
            <a:ext cx="2272129" cy="1442926"/>
          </a:xfrm>
        </p:spPr>
      </p:pic>
      <p:pic>
        <p:nvPicPr>
          <p:cNvPr id="49" name="Picture Placeholder 48">
            <a:extLst>
              <a:ext uri="{FF2B5EF4-FFF2-40B4-BE49-F238E27FC236}">
                <a16:creationId xmlns:a16="http://schemas.microsoft.com/office/drawing/2014/main" id="{4221D20F-F491-463C-8225-FBADEE445E9B}"/>
              </a:ext>
            </a:extLst>
          </p:cNvPr>
          <p:cNvPicPr>
            <a:picLocks noGrp="1" noChangeAspect="1"/>
          </p:cNvPicPr>
          <p:nvPr>
            <p:ph type="pic" sz="quarter" idx="24"/>
          </p:nvPr>
        </p:nvPicPr>
        <p:blipFill rotWithShape="1">
          <a:blip r:embed="rId3">
            <a:extLst>
              <a:ext uri="{28A0092B-C50C-407E-A947-70E740481C1C}">
                <a14:useLocalDpi xmlns:a14="http://schemas.microsoft.com/office/drawing/2010/main" val="0"/>
              </a:ext>
            </a:extLst>
          </a:blip>
          <a:srcRect t="1031" b="1125"/>
          <a:stretch/>
        </p:blipFill>
        <p:spPr>
          <a:xfrm>
            <a:off x="2460401" y="3384728"/>
            <a:ext cx="1659316" cy="1570672"/>
          </a:xfrm>
        </p:spPr>
      </p:pic>
      <p:grpSp>
        <p:nvGrpSpPr>
          <p:cNvPr id="31" name="Group 30">
            <a:extLst>
              <a:ext uri="{FF2B5EF4-FFF2-40B4-BE49-F238E27FC236}">
                <a16:creationId xmlns:a16="http://schemas.microsoft.com/office/drawing/2014/main" id="{5768ADC7-1A3C-45BA-9900-5B1D172C1FEF}"/>
              </a:ext>
            </a:extLst>
          </p:cNvPr>
          <p:cNvGrpSpPr/>
          <p:nvPr/>
        </p:nvGrpSpPr>
        <p:grpSpPr>
          <a:xfrm>
            <a:off x="3894740" y="3385447"/>
            <a:ext cx="4363738" cy="2511978"/>
            <a:chOff x="5898415" y="1976415"/>
            <a:chExt cx="5654530" cy="3255020"/>
          </a:xfrm>
        </p:grpSpPr>
        <p:sp>
          <p:nvSpPr>
            <p:cNvPr id="32" name="Freeform 45">
              <a:extLst>
                <a:ext uri="{FF2B5EF4-FFF2-40B4-BE49-F238E27FC236}">
                  <a16:creationId xmlns:a16="http://schemas.microsoft.com/office/drawing/2014/main" id="{A949F8DF-6FC1-42F5-B294-EF6F0396DB1C}"/>
                </a:ext>
              </a:extLst>
            </p:cNvPr>
            <p:cNvSpPr>
              <a:spLocks/>
            </p:cNvSpPr>
            <p:nvPr/>
          </p:nvSpPr>
          <p:spPr bwMode="auto">
            <a:xfrm>
              <a:off x="5898415" y="5105745"/>
              <a:ext cx="2848207" cy="125690"/>
            </a:xfrm>
            <a:custGeom>
              <a:avLst/>
              <a:gdLst>
                <a:gd name="T0" fmla="*/ 0 w 885"/>
                <a:gd name="T1" fmla="*/ 16 h 39"/>
                <a:gd name="T2" fmla="*/ 78 w 885"/>
                <a:gd name="T3" fmla="*/ 39 h 39"/>
                <a:gd name="T4" fmla="*/ 885 w 885"/>
                <a:gd name="T5" fmla="*/ 39 h 39"/>
                <a:gd name="T6" fmla="*/ 885 w 885"/>
                <a:gd name="T7" fmla="*/ 0 h 39"/>
                <a:gd name="T8" fmla="*/ 0 w 885"/>
                <a:gd name="T9" fmla="*/ 0 h 39"/>
                <a:gd name="T10" fmla="*/ 0 w 885"/>
                <a:gd name="T11" fmla="*/ 16 h 39"/>
              </a:gdLst>
              <a:ahLst/>
              <a:cxnLst>
                <a:cxn ang="0">
                  <a:pos x="T0" y="T1"/>
                </a:cxn>
                <a:cxn ang="0">
                  <a:pos x="T2" y="T3"/>
                </a:cxn>
                <a:cxn ang="0">
                  <a:pos x="T4" y="T5"/>
                </a:cxn>
                <a:cxn ang="0">
                  <a:pos x="T6" y="T7"/>
                </a:cxn>
                <a:cxn ang="0">
                  <a:pos x="T8" y="T9"/>
                </a:cxn>
                <a:cxn ang="0">
                  <a:pos x="T10" y="T11"/>
                </a:cxn>
              </a:cxnLst>
              <a:rect l="0" t="0" r="r" b="b"/>
              <a:pathLst>
                <a:path w="885" h="39">
                  <a:moveTo>
                    <a:pt x="0" y="16"/>
                  </a:moveTo>
                  <a:cubicBezTo>
                    <a:pt x="0" y="23"/>
                    <a:pt x="30" y="39"/>
                    <a:pt x="78" y="39"/>
                  </a:cubicBezTo>
                  <a:cubicBezTo>
                    <a:pt x="126" y="39"/>
                    <a:pt x="885" y="39"/>
                    <a:pt x="885" y="39"/>
                  </a:cubicBezTo>
                  <a:cubicBezTo>
                    <a:pt x="885" y="0"/>
                    <a:pt x="885" y="0"/>
                    <a:pt x="885" y="0"/>
                  </a:cubicBezTo>
                  <a:cubicBezTo>
                    <a:pt x="0" y="0"/>
                    <a:pt x="0" y="0"/>
                    <a:pt x="0" y="0"/>
                  </a:cubicBezTo>
                  <a:lnTo>
                    <a:pt x="0" y="16"/>
                  </a:lnTo>
                  <a:close/>
                </a:path>
              </a:pathLst>
            </a:custGeom>
            <a:solidFill>
              <a:srgbClr val="B3B4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Lato Light" charset="0"/>
              </a:endParaRPr>
            </a:p>
          </p:txBody>
        </p:sp>
        <p:sp>
          <p:nvSpPr>
            <p:cNvPr id="33" name="Freeform 46">
              <a:extLst>
                <a:ext uri="{FF2B5EF4-FFF2-40B4-BE49-F238E27FC236}">
                  <a16:creationId xmlns:a16="http://schemas.microsoft.com/office/drawing/2014/main" id="{8145EFBD-1250-4AB7-8021-8A271627E695}"/>
                </a:ext>
              </a:extLst>
            </p:cNvPr>
            <p:cNvSpPr>
              <a:spLocks/>
            </p:cNvSpPr>
            <p:nvPr/>
          </p:nvSpPr>
          <p:spPr bwMode="auto">
            <a:xfrm>
              <a:off x="8704736" y="5105745"/>
              <a:ext cx="2848207" cy="125690"/>
            </a:xfrm>
            <a:custGeom>
              <a:avLst/>
              <a:gdLst>
                <a:gd name="T0" fmla="*/ 884 w 884"/>
                <a:gd name="T1" fmla="*/ 16 h 39"/>
                <a:gd name="T2" fmla="*/ 806 w 884"/>
                <a:gd name="T3" fmla="*/ 39 h 39"/>
                <a:gd name="T4" fmla="*/ 0 w 884"/>
                <a:gd name="T5" fmla="*/ 39 h 39"/>
                <a:gd name="T6" fmla="*/ 0 w 884"/>
                <a:gd name="T7" fmla="*/ 0 h 39"/>
                <a:gd name="T8" fmla="*/ 884 w 884"/>
                <a:gd name="T9" fmla="*/ 0 h 39"/>
                <a:gd name="T10" fmla="*/ 884 w 884"/>
                <a:gd name="T11" fmla="*/ 16 h 39"/>
              </a:gdLst>
              <a:ahLst/>
              <a:cxnLst>
                <a:cxn ang="0">
                  <a:pos x="T0" y="T1"/>
                </a:cxn>
                <a:cxn ang="0">
                  <a:pos x="T2" y="T3"/>
                </a:cxn>
                <a:cxn ang="0">
                  <a:pos x="T4" y="T5"/>
                </a:cxn>
                <a:cxn ang="0">
                  <a:pos x="T6" y="T7"/>
                </a:cxn>
                <a:cxn ang="0">
                  <a:pos x="T8" y="T9"/>
                </a:cxn>
                <a:cxn ang="0">
                  <a:pos x="T10" y="T11"/>
                </a:cxn>
              </a:cxnLst>
              <a:rect l="0" t="0" r="r" b="b"/>
              <a:pathLst>
                <a:path w="884" h="39">
                  <a:moveTo>
                    <a:pt x="884" y="16"/>
                  </a:moveTo>
                  <a:cubicBezTo>
                    <a:pt x="884" y="23"/>
                    <a:pt x="854" y="39"/>
                    <a:pt x="806" y="39"/>
                  </a:cubicBezTo>
                  <a:cubicBezTo>
                    <a:pt x="758" y="39"/>
                    <a:pt x="0" y="39"/>
                    <a:pt x="0" y="39"/>
                  </a:cubicBezTo>
                  <a:cubicBezTo>
                    <a:pt x="0" y="0"/>
                    <a:pt x="0" y="0"/>
                    <a:pt x="0" y="0"/>
                  </a:cubicBezTo>
                  <a:cubicBezTo>
                    <a:pt x="884" y="0"/>
                    <a:pt x="884" y="0"/>
                    <a:pt x="884" y="0"/>
                  </a:cubicBezTo>
                  <a:lnTo>
                    <a:pt x="884" y="16"/>
                  </a:lnTo>
                  <a:close/>
                </a:path>
              </a:pathLst>
            </a:custGeom>
            <a:solidFill>
              <a:srgbClr val="B3B4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Lato Light" charset="0"/>
              </a:endParaRPr>
            </a:p>
          </p:txBody>
        </p:sp>
        <p:sp>
          <p:nvSpPr>
            <p:cNvPr id="34" name="Freeform 47">
              <a:extLst>
                <a:ext uri="{FF2B5EF4-FFF2-40B4-BE49-F238E27FC236}">
                  <a16:creationId xmlns:a16="http://schemas.microsoft.com/office/drawing/2014/main" id="{DF25902E-05BA-41AD-AD43-F0D9A0FF4097}"/>
                </a:ext>
              </a:extLst>
            </p:cNvPr>
            <p:cNvSpPr>
              <a:spLocks/>
            </p:cNvSpPr>
            <p:nvPr/>
          </p:nvSpPr>
          <p:spPr bwMode="auto">
            <a:xfrm>
              <a:off x="6455812" y="1976415"/>
              <a:ext cx="4581618" cy="3138999"/>
            </a:xfrm>
            <a:custGeom>
              <a:avLst/>
              <a:gdLst>
                <a:gd name="T0" fmla="*/ 1378 w 1423"/>
                <a:gd name="T1" fmla="*/ 0 h 974"/>
                <a:gd name="T2" fmla="*/ 45 w 1423"/>
                <a:gd name="T3" fmla="*/ 0 h 974"/>
                <a:gd name="T4" fmla="*/ 0 w 1423"/>
                <a:gd name="T5" fmla="*/ 45 h 974"/>
                <a:gd name="T6" fmla="*/ 0 w 1423"/>
                <a:gd name="T7" fmla="*/ 218 h 974"/>
                <a:gd name="T8" fmla="*/ 0 w 1423"/>
                <a:gd name="T9" fmla="*/ 929 h 974"/>
                <a:gd name="T10" fmla="*/ 45 w 1423"/>
                <a:gd name="T11" fmla="*/ 974 h 974"/>
                <a:gd name="T12" fmla="*/ 1378 w 1423"/>
                <a:gd name="T13" fmla="*/ 974 h 974"/>
                <a:gd name="T14" fmla="*/ 1423 w 1423"/>
                <a:gd name="T15" fmla="*/ 929 h 974"/>
                <a:gd name="T16" fmla="*/ 1423 w 1423"/>
                <a:gd name="T17" fmla="*/ 45 h 974"/>
                <a:gd name="T18" fmla="*/ 1378 w 1423"/>
                <a:gd name="T19" fmla="*/ 0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3" h="974">
                  <a:moveTo>
                    <a:pt x="1378" y="0"/>
                  </a:moveTo>
                  <a:cubicBezTo>
                    <a:pt x="45" y="0"/>
                    <a:pt x="45" y="0"/>
                    <a:pt x="45" y="0"/>
                  </a:cubicBezTo>
                  <a:cubicBezTo>
                    <a:pt x="20" y="0"/>
                    <a:pt x="0" y="20"/>
                    <a:pt x="0" y="45"/>
                  </a:cubicBezTo>
                  <a:cubicBezTo>
                    <a:pt x="0" y="218"/>
                    <a:pt x="0" y="218"/>
                    <a:pt x="0" y="218"/>
                  </a:cubicBezTo>
                  <a:cubicBezTo>
                    <a:pt x="0" y="929"/>
                    <a:pt x="0" y="929"/>
                    <a:pt x="0" y="929"/>
                  </a:cubicBezTo>
                  <a:cubicBezTo>
                    <a:pt x="0" y="954"/>
                    <a:pt x="20" y="974"/>
                    <a:pt x="45" y="974"/>
                  </a:cubicBezTo>
                  <a:cubicBezTo>
                    <a:pt x="1378" y="974"/>
                    <a:pt x="1378" y="974"/>
                    <a:pt x="1378" y="974"/>
                  </a:cubicBezTo>
                  <a:cubicBezTo>
                    <a:pt x="1403" y="974"/>
                    <a:pt x="1423" y="954"/>
                    <a:pt x="1423" y="929"/>
                  </a:cubicBezTo>
                  <a:cubicBezTo>
                    <a:pt x="1423" y="45"/>
                    <a:pt x="1423" y="45"/>
                    <a:pt x="1423" y="45"/>
                  </a:cubicBezTo>
                  <a:cubicBezTo>
                    <a:pt x="1423" y="20"/>
                    <a:pt x="1403" y="0"/>
                    <a:pt x="1378" y="0"/>
                  </a:cubicBezTo>
                  <a:close/>
                </a:path>
              </a:pathLst>
            </a:custGeom>
            <a:solidFill>
              <a:srgbClr val="D2D3D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Lato Light" charset="0"/>
              </a:endParaRPr>
            </a:p>
          </p:txBody>
        </p:sp>
        <p:sp>
          <p:nvSpPr>
            <p:cNvPr id="35" name="Freeform 48">
              <a:extLst>
                <a:ext uri="{FF2B5EF4-FFF2-40B4-BE49-F238E27FC236}">
                  <a16:creationId xmlns:a16="http://schemas.microsoft.com/office/drawing/2014/main" id="{E00536E4-E44B-43C6-9642-D5E532CAA385}"/>
                </a:ext>
              </a:extLst>
            </p:cNvPr>
            <p:cNvSpPr>
              <a:spLocks/>
            </p:cNvSpPr>
            <p:nvPr/>
          </p:nvSpPr>
          <p:spPr bwMode="auto">
            <a:xfrm>
              <a:off x="6471923" y="1992528"/>
              <a:ext cx="4552622" cy="3106772"/>
            </a:xfrm>
            <a:custGeom>
              <a:avLst/>
              <a:gdLst>
                <a:gd name="T0" fmla="*/ 40 w 1414"/>
                <a:gd name="T1" fmla="*/ 964 h 964"/>
                <a:gd name="T2" fmla="*/ 0 w 1414"/>
                <a:gd name="T3" fmla="*/ 924 h 964"/>
                <a:gd name="T4" fmla="*/ 0 w 1414"/>
                <a:gd name="T5" fmla="*/ 40 h 964"/>
                <a:gd name="T6" fmla="*/ 40 w 1414"/>
                <a:gd name="T7" fmla="*/ 0 h 964"/>
                <a:gd name="T8" fmla="*/ 1373 w 1414"/>
                <a:gd name="T9" fmla="*/ 0 h 964"/>
                <a:gd name="T10" fmla="*/ 1414 w 1414"/>
                <a:gd name="T11" fmla="*/ 40 h 964"/>
                <a:gd name="T12" fmla="*/ 1414 w 1414"/>
                <a:gd name="T13" fmla="*/ 924 h 964"/>
                <a:gd name="T14" fmla="*/ 1373 w 1414"/>
                <a:gd name="T15" fmla="*/ 964 h 964"/>
                <a:gd name="T16" fmla="*/ 40 w 1414"/>
                <a:gd name="T17" fmla="*/ 96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964">
                  <a:moveTo>
                    <a:pt x="40" y="964"/>
                  </a:moveTo>
                  <a:cubicBezTo>
                    <a:pt x="18" y="964"/>
                    <a:pt x="0" y="946"/>
                    <a:pt x="0" y="924"/>
                  </a:cubicBezTo>
                  <a:cubicBezTo>
                    <a:pt x="0" y="40"/>
                    <a:pt x="0" y="40"/>
                    <a:pt x="0" y="40"/>
                  </a:cubicBezTo>
                  <a:cubicBezTo>
                    <a:pt x="0" y="18"/>
                    <a:pt x="18" y="0"/>
                    <a:pt x="40" y="0"/>
                  </a:cubicBezTo>
                  <a:cubicBezTo>
                    <a:pt x="1373" y="0"/>
                    <a:pt x="1373" y="0"/>
                    <a:pt x="1373" y="0"/>
                  </a:cubicBezTo>
                  <a:cubicBezTo>
                    <a:pt x="1396" y="0"/>
                    <a:pt x="1414" y="18"/>
                    <a:pt x="1414" y="40"/>
                  </a:cubicBezTo>
                  <a:cubicBezTo>
                    <a:pt x="1414" y="924"/>
                    <a:pt x="1414" y="924"/>
                    <a:pt x="1414" y="924"/>
                  </a:cubicBezTo>
                  <a:cubicBezTo>
                    <a:pt x="1414" y="946"/>
                    <a:pt x="1396" y="964"/>
                    <a:pt x="1373" y="964"/>
                  </a:cubicBezTo>
                  <a:lnTo>
                    <a:pt x="40" y="964"/>
                  </a:lnTo>
                  <a:close/>
                </a:path>
              </a:pathLst>
            </a:custGeom>
            <a:solidFill>
              <a:schemeClr val="bg1">
                <a:lumMod val="8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Lato Light" charset="0"/>
              </a:endParaRPr>
            </a:p>
          </p:txBody>
        </p:sp>
        <p:sp>
          <p:nvSpPr>
            <p:cNvPr id="36" name="Rectangle 50">
              <a:extLst>
                <a:ext uri="{FF2B5EF4-FFF2-40B4-BE49-F238E27FC236}">
                  <a16:creationId xmlns:a16="http://schemas.microsoft.com/office/drawing/2014/main" id="{542766F4-2705-464E-A56C-D1763A73BA39}"/>
                </a:ext>
              </a:extLst>
            </p:cNvPr>
            <p:cNvSpPr>
              <a:spLocks noChangeArrowheads="1"/>
            </p:cNvSpPr>
            <p:nvPr/>
          </p:nvSpPr>
          <p:spPr bwMode="auto">
            <a:xfrm>
              <a:off x="5898415" y="5054180"/>
              <a:ext cx="5654530" cy="103129"/>
            </a:xfrm>
            <a:prstGeom prst="rect">
              <a:avLst/>
            </a:prstGeom>
            <a:solidFill>
              <a:schemeClr val="bg1">
                <a:lumMod val="9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id-ID" sz="900">
                <a:latin typeface="Lato Light" charset="0"/>
              </a:endParaRPr>
            </a:p>
          </p:txBody>
        </p:sp>
        <p:sp>
          <p:nvSpPr>
            <p:cNvPr id="37" name="Freeform 51">
              <a:extLst>
                <a:ext uri="{FF2B5EF4-FFF2-40B4-BE49-F238E27FC236}">
                  <a16:creationId xmlns:a16="http://schemas.microsoft.com/office/drawing/2014/main" id="{31D2206B-F68A-472E-BE60-39D78D34E15C}"/>
                </a:ext>
              </a:extLst>
            </p:cNvPr>
            <p:cNvSpPr>
              <a:spLocks/>
            </p:cNvSpPr>
            <p:nvPr/>
          </p:nvSpPr>
          <p:spPr bwMode="auto">
            <a:xfrm>
              <a:off x="8318101" y="5054180"/>
              <a:ext cx="811932" cy="58010"/>
            </a:xfrm>
            <a:custGeom>
              <a:avLst/>
              <a:gdLst>
                <a:gd name="T0" fmla="*/ 0 w 252"/>
                <a:gd name="T1" fmla="*/ 0 h 18"/>
                <a:gd name="T2" fmla="*/ 22 w 252"/>
                <a:gd name="T3" fmla="*/ 18 h 18"/>
                <a:gd name="T4" fmla="*/ 230 w 252"/>
                <a:gd name="T5" fmla="*/ 18 h 18"/>
                <a:gd name="T6" fmla="*/ 252 w 252"/>
                <a:gd name="T7" fmla="*/ 0 h 18"/>
                <a:gd name="T8" fmla="*/ 0 w 252"/>
                <a:gd name="T9" fmla="*/ 0 h 18"/>
              </a:gdLst>
              <a:ahLst/>
              <a:cxnLst>
                <a:cxn ang="0">
                  <a:pos x="T0" y="T1"/>
                </a:cxn>
                <a:cxn ang="0">
                  <a:pos x="T2" y="T3"/>
                </a:cxn>
                <a:cxn ang="0">
                  <a:pos x="T4" y="T5"/>
                </a:cxn>
                <a:cxn ang="0">
                  <a:pos x="T6" y="T7"/>
                </a:cxn>
                <a:cxn ang="0">
                  <a:pos x="T8" y="T9"/>
                </a:cxn>
              </a:cxnLst>
              <a:rect l="0" t="0" r="r" b="b"/>
              <a:pathLst>
                <a:path w="252" h="18">
                  <a:moveTo>
                    <a:pt x="0" y="0"/>
                  </a:moveTo>
                  <a:cubicBezTo>
                    <a:pt x="2" y="10"/>
                    <a:pt x="11" y="18"/>
                    <a:pt x="22" y="18"/>
                  </a:cubicBezTo>
                  <a:cubicBezTo>
                    <a:pt x="230" y="18"/>
                    <a:pt x="230" y="18"/>
                    <a:pt x="230" y="18"/>
                  </a:cubicBezTo>
                  <a:cubicBezTo>
                    <a:pt x="241" y="18"/>
                    <a:pt x="250" y="10"/>
                    <a:pt x="252" y="0"/>
                  </a:cubicBezTo>
                  <a:lnTo>
                    <a:pt x="0" y="0"/>
                  </a:lnTo>
                  <a:close/>
                </a:path>
              </a:pathLst>
            </a:custGeom>
            <a:solidFill>
              <a:srgbClr val="B3B4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Lato Light" charset="0"/>
              </a:endParaRPr>
            </a:p>
          </p:txBody>
        </p:sp>
        <p:sp>
          <p:nvSpPr>
            <p:cNvPr id="38" name="Rectangle 52">
              <a:extLst>
                <a:ext uri="{FF2B5EF4-FFF2-40B4-BE49-F238E27FC236}">
                  <a16:creationId xmlns:a16="http://schemas.microsoft.com/office/drawing/2014/main" id="{DD5F0112-DFD0-4757-B4A4-7665DF2D0256}"/>
                </a:ext>
              </a:extLst>
            </p:cNvPr>
            <p:cNvSpPr>
              <a:spLocks noChangeArrowheads="1"/>
            </p:cNvSpPr>
            <p:nvPr/>
          </p:nvSpPr>
          <p:spPr bwMode="auto">
            <a:xfrm>
              <a:off x="6623354" y="2189119"/>
              <a:ext cx="4249758" cy="2684587"/>
            </a:xfrm>
            <a:prstGeom prst="rect">
              <a:avLst/>
            </a:prstGeom>
            <a:solidFill>
              <a:schemeClr val="bg1">
                <a:lumMod val="9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id-ID" sz="900">
                <a:latin typeface="Lato Light" charset="0"/>
              </a:endParaRPr>
            </a:p>
          </p:txBody>
        </p:sp>
        <p:sp>
          <p:nvSpPr>
            <p:cNvPr id="39" name="Oval 54">
              <a:extLst>
                <a:ext uri="{FF2B5EF4-FFF2-40B4-BE49-F238E27FC236}">
                  <a16:creationId xmlns:a16="http://schemas.microsoft.com/office/drawing/2014/main" id="{6C82BF4B-CCA7-463A-91D5-8260B12ABBBB}"/>
                </a:ext>
              </a:extLst>
            </p:cNvPr>
            <p:cNvSpPr>
              <a:spLocks noChangeArrowheads="1"/>
            </p:cNvSpPr>
            <p:nvPr/>
          </p:nvSpPr>
          <p:spPr bwMode="auto">
            <a:xfrm>
              <a:off x="8720847" y="2076321"/>
              <a:ext cx="48330" cy="48343"/>
            </a:xfrm>
            <a:prstGeom prst="ellipse">
              <a:avLst/>
            </a:prstGeom>
            <a:solidFill>
              <a:srgbClr val="2C2C2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Lato Light" charset="0"/>
              </a:endParaRPr>
            </a:p>
          </p:txBody>
        </p:sp>
        <p:sp>
          <p:nvSpPr>
            <p:cNvPr id="40" name="Oval 55">
              <a:extLst>
                <a:ext uri="{FF2B5EF4-FFF2-40B4-BE49-F238E27FC236}">
                  <a16:creationId xmlns:a16="http://schemas.microsoft.com/office/drawing/2014/main" id="{DEF79445-05A8-45C9-88AE-2821390A617B}"/>
                </a:ext>
              </a:extLst>
            </p:cNvPr>
            <p:cNvSpPr>
              <a:spLocks noChangeArrowheads="1"/>
            </p:cNvSpPr>
            <p:nvPr/>
          </p:nvSpPr>
          <p:spPr bwMode="auto">
            <a:xfrm>
              <a:off x="8720847" y="2073099"/>
              <a:ext cx="48330" cy="45119"/>
            </a:xfrm>
            <a:prstGeom prst="ellipse">
              <a:avLst/>
            </a:prstGeom>
            <a:solidFill>
              <a:srgbClr val="0A0A0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Lato Light" charset="0"/>
              </a:endParaRPr>
            </a:p>
          </p:txBody>
        </p:sp>
        <p:sp>
          <p:nvSpPr>
            <p:cNvPr id="41" name="Oval 56">
              <a:extLst>
                <a:ext uri="{FF2B5EF4-FFF2-40B4-BE49-F238E27FC236}">
                  <a16:creationId xmlns:a16="http://schemas.microsoft.com/office/drawing/2014/main" id="{6245F3C8-AA27-48E9-BB65-1F6ABB5D9CA2}"/>
                </a:ext>
              </a:extLst>
            </p:cNvPr>
            <p:cNvSpPr>
              <a:spLocks noChangeArrowheads="1"/>
            </p:cNvSpPr>
            <p:nvPr/>
          </p:nvSpPr>
          <p:spPr bwMode="auto">
            <a:xfrm>
              <a:off x="8730511" y="2079544"/>
              <a:ext cx="28999" cy="32228"/>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Lato Light" charset="0"/>
              </a:endParaRPr>
            </a:p>
          </p:txBody>
        </p:sp>
        <p:sp>
          <p:nvSpPr>
            <p:cNvPr id="42" name="Oval 57">
              <a:extLst>
                <a:ext uri="{FF2B5EF4-FFF2-40B4-BE49-F238E27FC236}">
                  <a16:creationId xmlns:a16="http://schemas.microsoft.com/office/drawing/2014/main" id="{DB13992E-EAAC-4FE5-BB27-B650B73C858B}"/>
                </a:ext>
              </a:extLst>
            </p:cNvPr>
            <p:cNvSpPr>
              <a:spLocks noChangeArrowheads="1"/>
            </p:cNvSpPr>
            <p:nvPr/>
          </p:nvSpPr>
          <p:spPr bwMode="auto">
            <a:xfrm>
              <a:off x="8736955" y="2089212"/>
              <a:ext cx="16111" cy="16115"/>
            </a:xfrm>
            <a:prstGeom prst="ellipse">
              <a:avLst/>
            </a:prstGeom>
            <a:solidFill>
              <a:srgbClr val="2C99B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Lato Light" charset="0"/>
              </a:endParaRPr>
            </a:p>
          </p:txBody>
        </p:sp>
        <p:sp>
          <p:nvSpPr>
            <p:cNvPr id="43" name="Freeform 58">
              <a:extLst>
                <a:ext uri="{FF2B5EF4-FFF2-40B4-BE49-F238E27FC236}">
                  <a16:creationId xmlns:a16="http://schemas.microsoft.com/office/drawing/2014/main" id="{0039D5F9-2FF9-48B7-AC28-2B5526BD4B38}"/>
                </a:ext>
              </a:extLst>
            </p:cNvPr>
            <p:cNvSpPr>
              <a:spLocks/>
            </p:cNvSpPr>
            <p:nvPr/>
          </p:nvSpPr>
          <p:spPr bwMode="auto">
            <a:xfrm>
              <a:off x="8743399" y="2092436"/>
              <a:ext cx="3223" cy="6446"/>
            </a:xfrm>
            <a:custGeom>
              <a:avLst/>
              <a:gdLst>
                <a:gd name="T0" fmla="*/ 1 w 1"/>
                <a:gd name="T1" fmla="*/ 1 h 2"/>
                <a:gd name="T2" fmla="*/ 1 w 1"/>
                <a:gd name="T3" fmla="*/ 2 h 2"/>
                <a:gd name="T4" fmla="*/ 0 w 1"/>
                <a:gd name="T5" fmla="*/ 1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1" y="2"/>
                  </a:lnTo>
                  <a:lnTo>
                    <a:pt x="0" y="1"/>
                  </a:lnTo>
                  <a:lnTo>
                    <a:pt x="1" y="0"/>
                  </a:lnTo>
                  <a:lnTo>
                    <a:pt x="1" y="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Lato Light" charset="0"/>
              </a:endParaRPr>
            </a:p>
          </p:txBody>
        </p:sp>
      </p:grpSp>
      <p:pic>
        <p:nvPicPr>
          <p:cNvPr id="51" name="Picture Placeholder 50">
            <a:extLst>
              <a:ext uri="{FF2B5EF4-FFF2-40B4-BE49-F238E27FC236}">
                <a16:creationId xmlns:a16="http://schemas.microsoft.com/office/drawing/2014/main" id="{C8B1FF2C-63FD-4E45-8A17-E7125A09DCAC}"/>
              </a:ext>
            </a:extLst>
          </p:cNvPr>
          <p:cNvPicPr>
            <a:picLocks noGrp="1" noChangeAspect="1"/>
          </p:cNvPicPr>
          <p:nvPr>
            <p:ph type="pic" sz="quarter" idx="23"/>
          </p:nvPr>
        </p:nvPicPr>
        <p:blipFill>
          <a:blip r:embed="rId4">
            <a:extLst>
              <a:ext uri="{28A0092B-C50C-407E-A947-70E740481C1C}">
                <a14:useLocalDpi xmlns:a14="http://schemas.microsoft.com/office/drawing/2010/main" val="0"/>
              </a:ext>
            </a:extLst>
          </a:blip>
          <a:srcRect t="16520" b="16520"/>
          <a:stretch>
            <a:fillRect/>
          </a:stretch>
        </p:blipFill>
        <p:spPr>
          <a:xfrm>
            <a:off x="4855856" y="3856510"/>
            <a:ext cx="2409179" cy="1520436"/>
          </a:xfrm>
        </p:spPr>
      </p:pic>
      <p:sp>
        <p:nvSpPr>
          <p:cNvPr id="44" name="Title 1">
            <a:extLst>
              <a:ext uri="{FF2B5EF4-FFF2-40B4-BE49-F238E27FC236}">
                <a16:creationId xmlns:a16="http://schemas.microsoft.com/office/drawing/2014/main" id="{83CA6296-4440-4BC6-804A-008117F6BD21}"/>
              </a:ext>
            </a:extLst>
          </p:cNvPr>
          <p:cNvSpPr txBox="1">
            <a:spLocks/>
          </p:cNvSpPr>
          <p:nvPr/>
        </p:nvSpPr>
        <p:spPr>
          <a:xfrm>
            <a:off x="838200" y="644552"/>
            <a:ext cx="10515600" cy="623414"/>
          </a:xfrm>
          <a:prstGeom prst="rect">
            <a:avLst/>
          </a:prstGeom>
        </p:spPr>
        <p:txBody>
          <a:bodyPr/>
          <a:lstStyle>
            <a:lvl1pPr algn="ctr" defTabSz="914400" rtl="0" eaLnBrk="1" latinLnBrk="0" hangingPunct="1">
              <a:lnSpc>
                <a:spcPct val="90000"/>
              </a:lnSpc>
              <a:spcBef>
                <a:spcPct val="0"/>
              </a:spcBef>
              <a:buNone/>
              <a:defRPr sz="4000" b="1" i="0" kern="1200">
                <a:solidFill>
                  <a:schemeClr val="tx1"/>
                </a:solidFill>
                <a:latin typeface="Source Sans Pro Black" charset="0"/>
                <a:ea typeface="Source Sans Pro Black" charset="0"/>
                <a:cs typeface="Source Sans Pro Black"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dirty="0">
                <a:solidFill>
                  <a:schemeClr val="tx1">
                    <a:lumMod val="75000"/>
                    <a:lumOff val="25000"/>
                  </a:schemeClr>
                </a:solidFill>
                <a:latin typeface="Times New Roman" panose="02020603050405020304" pitchFamily="18" charset="0"/>
                <a:cs typeface="Times New Roman" panose="02020603050405020304" pitchFamily="18" charset="0"/>
              </a:rPr>
              <a:t>Conversational Banking</a:t>
            </a:r>
            <a:endParaRPr kumimoji="0" lang="en-US" sz="4000" b="1"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cs typeface="Times New Roman" panose="02020603050405020304" pitchFamily="18" charset="0"/>
            </a:endParaRPr>
          </a:p>
        </p:txBody>
      </p:sp>
      <p:sp>
        <p:nvSpPr>
          <p:cNvPr id="45" name="TextBox 44">
            <a:extLst>
              <a:ext uri="{FF2B5EF4-FFF2-40B4-BE49-F238E27FC236}">
                <a16:creationId xmlns:a16="http://schemas.microsoft.com/office/drawing/2014/main" id="{66E89111-F77C-4349-91AC-711F2252EC73}"/>
              </a:ext>
            </a:extLst>
          </p:cNvPr>
          <p:cNvSpPr txBox="1"/>
          <p:nvPr/>
        </p:nvSpPr>
        <p:spPr>
          <a:xfrm>
            <a:off x="4877669" y="1406372"/>
            <a:ext cx="3021982" cy="230832"/>
          </a:xfrm>
          <a:prstGeom prst="rect">
            <a:avLst/>
          </a:prstGeom>
          <a:noFill/>
        </p:spPr>
        <p:txBody>
          <a:bodyPr wrap="none" rtlCol="0">
            <a:spAutoFit/>
          </a:bodyPr>
          <a:lstStyle/>
          <a:p>
            <a:pPr algn="ctr">
              <a:lnSpc>
                <a:spcPct val="90000"/>
              </a:lnSpc>
            </a:pPr>
            <a:r>
              <a:rPr lang="en-US" sz="1000" b="1" spc="600" dirty="0">
                <a:solidFill>
                  <a:schemeClr val="tx1">
                    <a:alpha val="40000"/>
                  </a:schemeClr>
                </a:solidFill>
                <a:latin typeface="Source Sans Pro" panose="020B0503030403020204" pitchFamily="34" charset="0"/>
                <a:ea typeface="Montserrat" charset="0"/>
                <a:cs typeface="Montserrat" charset="0"/>
              </a:rPr>
              <a:t>The future of Banking</a:t>
            </a:r>
          </a:p>
        </p:txBody>
      </p:sp>
      <p:sp>
        <p:nvSpPr>
          <p:cNvPr id="47" name="TextBox 46">
            <a:extLst>
              <a:ext uri="{FF2B5EF4-FFF2-40B4-BE49-F238E27FC236}">
                <a16:creationId xmlns:a16="http://schemas.microsoft.com/office/drawing/2014/main" id="{1291B7FF-02EC-40C8-A601-3A91A95A8B2E}"/>
              </a:ext>
            </a:extLst>
          </p:cNvPr>
          <p:cNvSpPr txBox="1"/>
          <p:nvPr/>
        </p:nvSpPr>
        <p:spPr>
          <a:xfrm>
            <a:off x="2741417" y="1679314"/>
            <a:ext cx="7294480" cy="1076449"/>
          </a:xfrm>
          <a:prstGeom prst="rect">
            <a:avLst/>
          </a:prstGeom>
          <a:noFill/>
        </p:spPr>
        <p:txBody>
          <a:bodyPr wrap="square" rtlCol="0">
            <a:spAutoFit/>
          </a:bodyPr>
          <a:lstStyle/>
          <a:p>
            <a:pPr algn="ctr">
              <a:lnSpc>
                <a:spcPct val="150000"/>
              </a:lnSpc>
            </a:pPr>
            <a:r>
              <a:rPr lang="en-US" sz="1100" dirty="0">
                <a:solidFill>
                  <a:schemeClr val="tx1">
                    <a:lumMod val="75000"/>
                    <a:lumOff val="25000"/>
                  </a:schemeClr>
                </a:solidFill>
                <a:latin typeface="Lato" panose="020F0502020204030203" pitchFamily="34" charset="0"/>
                <a:ea typeface="Source Sans Pro" panose="020B0503030403020204" pitchFamily="34" charset="0"/>
                <a:cs typeface="Roboto Light" charset="0"/>
              </a:rPr>
              <a:t>Banks are starting to integrate AI-powered chatbots as well as AI-supported human conversation into their client experience. This trend has clearly been sparked by a shift in the usage of mobile communication from SMS to instant messaging. And while many industries embraced the opportunity of messenger apps from the very beginning, the financial industry had a more conservative take on that matter. </a:t>
            </a:r>
          </a:p>
        </p:txBody>
      </p:sp>
    </p:spTree>
    <p:extLst>
      <p:ext uri="{BB962C8B-B14F-4D97-AF65-F5344CB8AC3E}">
        <p14:creationId xmlns:p14="http://schemas.microsoft.com/office/powerpoint/2010/main" val="18213043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2C305F"/>
        </a:solidFill>
        <a:effectLst/>
      </p:bgPr>
    </p:bg>
    <p:spTree>
      <p:nvGrpSpPr>
        <p:cNvPr id="1" name=""/>
        <p:cNvGrpSpPr/>
        <p:nvPr/>
      </p:nvGrpSpPr>
      <p:grpSpPr>
        <a:xfrm>
          <a:off x="0" y="0"/>
          <a:ext cx="0" cy="0"/>
          <a:chOff x="0" y="0"/>
          <a:chExt cx="0" cy="0"/>
        </a:xfrm>
      </p:grpSpPr>
      <p:sp>
        <p:nvSpPr>
          <p:cNvPr id="389" name="Rectangle 20"/>
          <p:cNvSpPr txBox="1"/>
          <p:nvPr/>
        </p:nvSpPr>
        <p:spPr>
          <a:xfrm>
            <a:off x="372702" y="1130393"/>
            <a:ext cx="5673966" cy="2960682"/>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pPr marL="0" marR="0" lvl="0" indent="0" algn="l" defTabSz="914400" rtl="0" eaLnBrk="1" fontAlgn="auto" latinLnBrk="0" hangingPunct="0">
              <a:lnSpc>
                <a:spcPct val="15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Lato Regular"/>
                <a:sym typeface="Lato Regular"/>
              </a:rPr>
              <a:t>Compliments for clients!</a:t>
            </a:r>
          </a:p>
          <a:p>
            <a:pPr marL="0" marR="0" lvl="0" indent="0" algn="l" defTabSz="914400" rtl="0" eaLnBrk="1" fontAlgn="auto" latinLnBrk="0" hangingPunct="0">
              <a:lnSpc>
                <a:spcPct val="150000"/>
              </a:lnSpc>
              <a:spcBef>
                <a:spcPts val="0"/>
              </a:spcBef>
              <a:spcAft>
                <a:spcPts val="0"/>
              </a:spcAft>
              <a:buClrTx/>
              <a:buSzTx/>
              <a:buFontTx/>
              <a:buNone/>
              <a:tabLst/>
              <a:defRPr/>
            </a:pPr>
            <a:endParaRPr lang="en-US" sz="1400" kern="0" dirty="0"/>
          </a:p>
          <a:p>
            <a:pPr marL="0" marR="0" lvl="0" indent="0" algn="l" defTabSz="914400" rtl="0" eaLnBrk="1" fontAlgn="auto" latinLnBrk="0" hangingPunct="0">
              <a:lnSpc>
                <a:spcPct val="150000"/>
              </a:lnSpc>
              <a:spcBef>
                <a:spcPts val="0"/>
              </a:spcBef>
              <a:spcAft>
                <a:spcPts val="0"/>
              </a:spcAft>
              <a:buClrTx/>
              <a:buSzTx/>
              <a:buFontTx/>
              <a:buNone/>
              <a:tabLst/>
              <a:defRPr/>
            </a:pPr>
            <a:r>
              <a:rPr lang="en-US" sz="1400" kern="0" dirty="0"/>
              <a:t>With the key words you see on the left, create 4 compliments that are customer friendly! </a:t>
            </a:r>
          </a:p>
          <a:p>
            <a:pPr marL="0" marR="0" lvl="0" indent="0" algn="l" defTabSz="914400" rtl="0" eaLnBrk="1" fontAlgn="auto" latinLnBrk="0" hangingPunct="0">
              <a:lnSpc>
                <a:spcPct val="15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Lato Regular"/>
              <a:sym typeface="Lato Regular"/>
            </a:endParaRPr>
          </a:p>
          <a:p>
            <a:pPr marL="0" marR="0" lvl="0" indent="0" algn="l" defTabSz="914400" rtl="0" eaLnBrk="1" fontAlgn="auto" latinLnBrk="0" hangingPunct="0">
              <a:lnSpc>
                <a:spcPct val="150000"/>
              </a:lnSpc>
              <a:spcBef>
                <a:spcPts val="0"/>
              </a:spcBef>
              <a:spcAft>
                <a:spcPts val="0"/>
              </a:spcAft>
              <a:buClrTx/>
              <a:buSzTx/>
              <a:buFontTx/>
              <a:buNone/>
              <a:tabLst/>
              <a:defRPr/>
            </a:pPr>
            <a:r>
              <a:rPr lang="en-US" sz="1400" kern="0" dirty="0"/>
              <a:t>You have 5 minutes, then we will share the compliments and discuss which ones where good and which ones were a work in progress!</a:t>
            </a:r>
          </a:p>
          <a:p>
            <a:pPr marL="0" marR="0" lvl="0" indent="0" algn="l" defTabSz="914400" rtl="0" eaLnBrk="1" fontAlgn="auto" latinLnBrk="0" hangingPunct="0">
              <a:lnSpc>
                <a:spcPct val="15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Lato Regular"/>
              <a:sym typeface="Lato Regular"/>
            </a:endParaRPr>
          </a:p>
          <a:p>
            <a:pPr marL="0" marR="0" lvl="0" indent="0" algn="l" defTabSz="914400" rtl="0" eaLnBrk="1" fontAlgn="auto" latinLnBrk="0" hangingPunct="0">
              <a:lnSpc>
                <a:spcPct val="150000"/>
              </a:lnSpc>
              <a:spcBef>
                <a:spcPts val="0"/>
              </a:spcBef>
              <a:spcAft>
                <a:spcPts val="0"/>
              </a:spcAft>
              <a:buClrTx/>
              <a:buSzTx/>
              <a:buFontTx/>
              <a:buNone/>
              <a:tabLst/>
              <a:defRPr/>
            </a:pPr>
            <a:endParaRPr kumimoji="0" sz="1400" b="0" i="0" u="none" strike="noStrike" kern="0" cap="none" spc="0" normalizeH="0" baseline="0" noProof="0" dirty="0">
              <a:ln>
                <a:noFill/>
              </a:ln>
              <a:solidFill>
                <a:srgbClr val="FFFFFF"/>
              </a:solidFill>
              <a:effectLst/>
              <a:uLnTx/>
              <a:uFillTx/>
              <a:latin typeface="Lato Regular"/>
              <a:sym typeface="Lato Regular"/>
            </a:endParaRPr>
          </a:p>
        </p:txBody>
      </p:sp>
      <p:sp>
        <p:nvSpPr>
          <p:cNvPr id="390" name="Subtitle 2"/>
          <p:cNvSpPr txBox="1"/>
          <p:nvPr/>
        </p:nvSpPr>
        <p:spPr>
          <a:xfrm>
            <a:off x="522867" y="403952"/>
            <a:ext cx="2237013" cy="7264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spcBef>
                <a:spcPts val="1000"/>
              </a:spcBef>
              <a:defRPr sz="4000">
                <a:solidFill>
                  <a:srgbClr val="FFFFFF"/>
                </a:solidFill>
                <a:latin typeface="Source Sans Pro Semibold"/>
                <a:ea typeface="Source Sans Pro Semibold"/>
                <a:cs typeface="Source Sans Pro Semibold"/>
                <a:sym typeface="Source Sans Pro Semibold"/>
              </a:defRPr>
            </a:lvl1pPr>
          </a:lstStyle>
          <a:p>
            <a:pPr marL="0" marR="0" lvl="0" indent="0" algn="l" defTabSz="914400" rtl="0" eaLnBrk="1" fontAlgn="auto" latinLnBrk="0" hangingPunct="0">
              <a:lnSpc>
                <a:spcPct val="100000"/>
              </a:lnSpc>
              <a:spcBef>
                <a:spcPts val="1000"/>
              </a:spcBef>
              <a:spcAft>
                <a:spcPts val="0"/>
              </a:spcAft>
              <a:buClrTx/>
              <a:buSzTx/>
              <a:buFontTx/>
              <a:buNone/>
              <a:tabLst/>
              <a:defRPr/>
            </a:pPr>
            <a:r>
              <a:rPr kumimoji="0" lang="en-US"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rPr>
              <a:t>Activity</a:t>
            </a:r>
            <a:endParaRPr kumimoji="0"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endParaRPr>
          </a:p>
        </p:txBody>
      </p:sp>
      <p:sp>
        <p:nvSpPr>
          <p:cNvPr id="391" name="Straight Connector 22"/>
          <p:cNvSpPr/>
          <p:nvPr/>
        </p:nvSpPr>
        <p:spPr>
          <a:xfrm>
            <a:off x="1521629" y="6185018"/>
            <a:ext cx="2476501" cy="1"/>
          </a:xfrm>
          <a:prstGeom prst="line">
            <a:avLst/>
          </a:prstGeom>
          <a:ln w="57150">
            <a:solidFill>
              <a:srgbClr val="D53E76"/>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pic>
        <p:nvPicPr>
          <p:cNvPr id="10" name="Picture 9">
            <a:extLst>
              <a:ext uri="{FF2B5EF4-FFF2-40B4-BE49-F238E27FC236}">
                <a16:creationId xmlns:a16="http://schemas.microsoft.com/office/drawing/2014/main" id="{4F9EB1E5-1ABF-448C-A770-F39DB6E9C543}"/>
              </a:ext>
            </a:extLst>
          </p:cNvPr>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242956" y="145146"/>
            <a:ext cx="5455558" cy="6611256"/>
          </a:xfrm>
          <a:prstGeom prst="rect">
            <a:avLst/>
          </a:prstGeom>
        </p:spPr>
      </p:pic>
    </p:spTree>
    <p:extLst>
      <p:ext uri="{BB962C8B-B14F-4D97-AF65-F5344CB8AC3E}">
        <p14:creationId xmlns:p14="http://schemas.microsoft.com/office/powerpoint/2010/main" val="516577847"/>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5DA358B1-23C6-461F-91ED-24A91E54B41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695" r="17695"/>
          <a:stretch/>
        </p:blipFill>
        <p:spPr>
          <a:xfrm>
            <a:off x="5135314" y="1317883"/>
            <a:ext cx="2004522" cy="2060272"/>
          </a:xfrm>
        </p:spPr>
      </p:pic>
      <p:pic>
        <p:nvPicPr>
          <p:cNvPr id="19" name="Picture Placeholder 18">
            <a:extLst>
              <a:ext uri="{FF2B5EF4-FFF2-40B4-BE49-F238E27FC236}">
                <a16:creationId xmlns:a16="http://schemas.microsoft.com/office/drawing/2014/main" id="{CFE419AA-FB6A-4C53-A8DB-D40DA6396FA6}"/>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353" r="1353"/>
          <a:stretch/>
        </p:blipFill>
        <p:spPr>
          <a:xfrm>
            <a:off x="7252212" y="1317883"/>
            <a:ext cx="2004522" cy="2060272"/>
          </a:xfrm>
        </p:spPr>
      </p:pic>
      <p:pic>
        <p:nvPicPr>
          <p:cNvPr id="21" name="Picture Placeholder 20">
            <a:extLst>
              <a:ext uri="{FF2B5EF4-FFF2-40B4-BE49-F238E27FC236}">
                <a16:creationId xmlns:a16="http://schemas.microsoft.com/office/drawing/2014/main" id="{B105052D-A8B8-4B26-BE9C-9E3509C60E11}"/>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9461" r="9461"/>
          <a:stretch/>
        </p:blipFill>
        <p:spPr>
          <a:xfrm>
            <a:off x="9369111" y="1317883"/>
            <a:ext cx="2004522" cy="2060272"/>
          </a:xfrm>
        </p:spPr>
      </p:pic>
      <p:pic>
        <p:nvPicPr>
          <p:cNvPr id="23" name="Picture Placeholder 22">
            <a:extLst>
              <a:ext uri="{FF2B5EF4-FFF2-40B4-BE49-F238E27FC236}">
                <a16:creationId xmlns:a16="http://schemas.microsoft.com/office/drawing/2014/main" id="{C2CF5C58-ECB0-4FC8-94DB-61ABA0003011}"/>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t="10279" b="10279"/>
          <a:stretch/>
        </p:blipFill>
        <p:spPr>
          <a:xfrm>
            <a:off x="5135314" y="3546733"/>
            <a:ext cx="2004522" cy="2060272"/>
          </a:xfrm>
        </p:spPr>
      </p:pic>
      <p:pic>
        <p:nvPicPr>
          <p:cNvPr id="25" name="Picture Placeholder 24">
            <a:extLst>
              <a:ext uri="{FF2B5EF4-FFF2-40B4-BE49-F238E27FC236}">
                <a16:creationId xmlns:a16="http://schemas.microsoft.com/office/drawing/2014/main" id="{4020022F-D4A9-4863-A2B5-6FD7B18C53A5}"/>
              </a:ext>
            </a:extLst>
          </p:cNvPr>
          <p:cNvPicPr>
            <a:picLocks noGrp="1" noChangeAspect="1"/>
          </p:cNvPicPr>
          <p:nvPr>
            <p:ph type="pic" sz="quarter" idx="14"/>
          </p:nvPr>
        </p:nvPicPr>
        <p:blipFill>
          <a:blip r:embed="rId6">
            <a:extLst>
              <a:ext uri="{28A0092B-C50C-407E-A947-70E740481C1C}">
                <a14:useLocalDpi xmlns:a14="http://schemas.microsoft.com/office/drawing/2010/main" val="0"/>
              </a:ext>
            </a:extLst>
          </a:blip>
          <a:srcRect t="2239" b="2239"/>
          <a:stretch/>
        </p:blipFill>
        <p:spPr>
          <a:xfrm>
            <a:off x="7252212" y="3546733"/>
            <a:ext cx="2004522" cy="2060272"/>
          </a:xfrm>
        </p:spPr>
      </p:pic>
      <p:pic>
        <p:nvPicPr>
          <p:cNvPr id="27" name="Picture Placeholder 26">
            <a:extLst>
              <a:ext uri="{FF2B5EF4-FFF2-40B4-BE49-F238E27FC236}">
                <a16:creationId xmlns:a16="http://schemas.microsoft.com/office/drawing/2014/main" id="{EFEDD7DD-C801-4129-B6AF-8847C0D3AB26}"/>
              </a:ext>
            </a:extLst>
          </p:cNvPr>
          <p:cNvPicPr>
            <a:picLocks noGrp="1" noChangeAspect="1"/>
          </p:cNvPicPr>
          <p:nvPr>
            <p:ph type="pic" sz="quarter" idx="15"/>
          </p:nvPr>
        </p:nvPicPr>
        <p:blipFill>
          <a:blip r:embed="rId7">
            <a:extLst>
              <a:ext uri="{28A0092B-C50C-407E-A947-70E740481C1C}">
                <a14:useLocalDpi xmlns:a14="http://schemas.microsoft.com/office/drawing/2010/main" val="0"/>
              </a:ext>
            </a:extLst>
          </a:blip>
          <a:srcRect t="21020" b="21020"/>
          <a:stretch/>
        </p:blipFill>
        <p:spPr>
          <a:xfrm>
            <a:off x="9369111" y="3546733"/>
            <a:ext cx="2004522" cy="2060272"/>
          </a:xfrm>
        </p:spPr>
      </p:pic>
      <p:sp>
        <p:nvSpPr>
          <p:cNvPr id="8" name="Rectangle 7">
            <a:extLst>
              <a:ext uri="{FF2B5EF4-FFF2-40B4-BE49-F238E27FC236}">
                <a16:creationId xmlns:a16="http://schemas.microsoft.com/office/drawing/2014/main" id="{6EC0B4F5-5129-496B-A773-492A70343373}"/>
              </a:ext>
            </a:extLst>
          </p:cNvPr>
          <p:cNvSpPr/>
          <p:nvPr/>
        </p:nvSpPr>
        <p:spPr>
          <a:xfrm>
            <a:off x="513567" y="501041"/>
            <a:ext cx="5022937" cy="5887234"/>
          </a:xfrm>
          <a:prstGeom prst="rect">
            <a:avLst/>
          </a:prstGeom>
          <a:solidFill>
            <a:srgbClr val="FFC6B2">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ato" panose="020F0502020204030203" pitchFamily="34" charset="0"/>
              <a:ea typeface="+mn-ea"/>
              <a:cs typeface="+mn-cs"/>
            </a:endParaRPr>
          </a:p>
        </p:txBody>
      </p:sp>
      <p:sp>
        <p:nvSpPr>
          <p:cNvPr id="13" name="TextBox 12">
            <a:extLst>
              <a:ext uri="{FF2B5EF4-FFF2-40B4-BE49-F238E27FC236}">
                <a16:creationId xmlns:a16="http://schemas.microsoft.com/office/drawing/2014/main" id="{765B0759-90E0-48A9-A468-976BD7D08D4C}"/>
              </a:ext>
            </a:extLst>
          </p:cNvPr>
          <p:cNvSpPr txBox="1"/>
          <p:nvPr/>
        </p:nvSpPr>
        <p:spPr>
          <a:xfrm>
            <a:off x="609784" y="523225"/>
            <a:ext cx="5022937"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Roboto" panose="02000000000000000000" pitchFamily="2" charset="0"/>
                <a:cs typeface="Times New Roman" panose="02020603050405020304" pitchFamily="18" charset="0"/>
              </a:rPr>
              <a:t>How to be more personable</a:t>
            </a:r>
          </a:p>
        </p:txBody>
      </p:sp>
      <p:sp>
        <p:nvSpPr>
          <p:cNvPr id="16" name="Rectangle 15">
            <a:extLst>
              <a:ext uri="{FF2B5EF4-FFF2-40B4-BE49-F238E27FC236}">
                <a16:creationId xmlns:a16="http://schemas.microsoft.com/office/drawing/2014/main" id="{4E672B67-A7F3-4A13-AEE6-E9C6873C914B}"/>
              </a:ext>
            </a:extLst>
          </p:cNvPr>
          <p:cNvSpPr/>
          <p:nvPr/>
        </p:nvSpPr>
        <p:spPr>
          <a:xfrm>
            <a:off x="643322" y="2620455"/>
            <a:ext cx="4435804" cy="2153731"/>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76% of customers say they view customer service at the true test of how much a company values them. Learning to properly engage with customers on a personal level is one of the ways to enhance the experience they have, and it’s also a way to enhance your business and take it to the next level.</a:t>
            </a:r>
          </a:p>
        </p:txBody>
      </p:sp>
    </p:spTree>
    <p:extLst>
      <p:ext uri="{BB962C8B-B14F-4D97-AF65-F5344CB8AC3E}">
        <p14:creationId xmlns:p14="http://schemas.microsoft.com/office/powerpoint/2010/main" val="642642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2A2C53"/>
        </a:solidFill>
        <a:effectLst/>
      </p:bgPr>
    </p:bg>
    <p:spTree>
      <p:nvGrpSpPr>
        <p:cNvPr id="1" name=""/>
        <p:cNvGrpSpPr/>
        <p:nvPr/>
      </p:nvGrpSpPr>
      <p:grpSpPr>
        <a:xfrm>
          <a:off x="0" y="0"/>
          <a:ext cx="0" cy="0"/>
          <a:chOff x="0" y="0"/>
          <a:chExt cx="0" cy="0"/>
        </a:xfrm>
      </p:grpSpPr>
      <p:sp>
        <p:nvSpPr>
          <p:cNvPr id="439" name="Rectangle 4"/>
          <p:cNvSpPr/>
          <p:nvPr/>
        </p:nvSpPr>
        <p:spPr>
          <a:xfrm>
            <a:off x="0" y="914400"/>
            <a:ext cx="5219700" cy="1682874"/>
          </a:xfrm>
          <a:prstGeom prst="rect">
            <a:avLst/>
          </a:prstGeom>
          <a:solidFill>
            <a:srgbClr val="FFFFFF"/>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0" name="Rectangle 7"/>
          <p:cNvSpPr/>
          <p:nvPr/>
        </p:nvSpPr>
        <p:spPr>
          <a:xfrm>
            <a:off x="9546545" y="2973340"/>
            <a:ext cx="1204687" cy="1986258"/>
          </a:xfrm>
          <a:prstGeom prst="rect">
            <a:avLst/>
          </a:prstGeom>
          <a:solidFill>
            <a:srgbClr val="DF3162"/>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1" name="Rectangle 3"/>
          <p:cNvSpPr/>
          <p:nvPr/>
        </p:nvSpPr>
        <p:spPr>
          <a:xfrm>
            <a:off x="595084" y="551542"/>
            <a:ext cx="3556001" cy="5747657"/>
          </a:xfrm>
          <a:prstGeom prst="rect">
            <a:avLst/>
          </a:prstGeom>
          <a:solidFill>
            <a:srgbClr val="D53E76">
              <a:alpha val="66000"/>
            </a:srgbClr>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2" name="Rectangle 5"/>
          <p:cNvSpPr txBox="1"/>
          <p:nvPr/>
        </p:nvSpPr>
        <p:spPr>
          <a:xfrm>
            <a:off x="5261877" y="2389675"/>
            <a:ext cx="5231952" cy="968278"/>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just">
              <a:lnSpc>
                <a:spcPct val="150000"/>
              </a:lnSpc>
              <a:defRPr sz="900">
                <a:solidFill>
                  <a:srgbClr val="FFFFFF"/>
                </a:solidFill>
                <a:latin typeface="Lato Regular"/>
                <a:ea typeface="Lato Regular"/>
                <a:cs typeface="Lato Regular"/>
                <a:sym typeface="Lato Regular"/>
              </a:defRPr>
            </a:lvl1p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Customers should never feel like a number in a long list. Instead, they should feel as if they’re involved in a one-on-one conversation.</a:t>
            </a:r>
          </a:p>
        </p:txBody>
      </p:sp>
      <p:sp>
        <p:nvSpPr>
          <p:cNvPr id="443" name="Subtitle 2"/>
          <p:cNvSpPr txBox="1"/>
          <p:nvPr/>
        </p:nvSpPr>
        <p:spPr>
          <a:xfrm>
            <a:off x="5261877" y="914400"/>
            <a:ext cx="5746758" cy="132343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spcBef>
                <a:spcPts val="1000"/>
              </a:spcBef>
              <a:defRPr sz="4000">
                <a:solidFill>
                  <a:srgbClr val="FFFFFF"/>
                </a:solidFill>
                <a:latin typeface="Source Sans Pro Semibold"/>
                <a:ea typeface="Source Sans Pro Semibold"/>
                <a:cs typeface="Source Sans Pro Semibold"/>
                <a:sym typeface="Source Sans Pro Semibold"/>
              </a:defRPr>
            </a:lvl1pPr>
          </a:lstStyle>
          <a:p>
            <a:pPr marL="0" marR="0" lvl="0" indent="0" algn="l" defTabSz="914400" rtl="0" eaLnBrk="1" fontAlgn="auto" latinLnBrk="0" hangingPunct="0">
              <a:lnSpc>
                <a:spcPct val="100000"/>
              </a:lnSpc>
              <a:spcBef>
                <a:spcPts val="1000"/>
              </a:spcBef>
              <a:spcAft>
                <a:spcPts val="0"/>
              </a:spcAft>
              <a:buClrTx/>
              <a:buSzTx/>
              <a:buFontTx/>
              <a:buNone/>
              <a:tabLst/>
              <a:defRPr/>
            </a:pPr>
            <a:r>
              <a:rPr lang="en-US" kern="0" dirty="0"/>
              <a:t>Treat your customers like a person, not a number</a:t>
            </a:r>
            <a:endParaRPr kumimoji="0" lang="en-US"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endParaRPr>
          </a:p>
        </p:txBody>
      </p:sp>
      <p:pic>
        <p:nvPicPr>
          <p:cNvPr id="444" name="Picture Placeholder 1"/>
          <p:cNvPicPr>
            <a:picLocks noGrp="1" noChangeAspect="1"/>
          </p:cNvPicPr>
          <p:nvPr>
            <p:ph type="pic" idx="13"/>
          </p:nvPr>
        </p:nvPicPr>
        <p:blipFill>
          <a:blip r:embed="rId2">
            <a:extLst>
              <a:ext uri="{28A0092B-C50C-407E-A947-70E740481C1C}">
                <a14:useLocalDpi xmlns:a14="http://schemas.microsoft.com/office/drawing/2010/main" val="0"/>
              </a:ext>
            </a:extLst>
          </a:blip>
          <a:srcRect/>
          <a:stretch/>
        </p:blipFill>
        <p:spPr>
          <a:xfrm>
            <a:off x="595084" y="1847827"/>
            <a:ext cx="3556001" cy="2667000"/>
          </a:xfrm>
          <a:prstGeom prst="rect">
            <a:avLst/>
          </a:prstGeom>
        </p:spPr>
      </p:pic>
    </p:spTree>
    <p:extLst>
      <p:ext uri="{BB962C8B-B14F-4D97-AF65-F5344CB8AC3E}">
        <p14:creationId xmlns:p14="http://schemas.microsoft.com/office/powerpoint/2010/main" val="3186755197"/>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2C305F"/>
        </a:solidFill>
        <a:effectLst/>
      </p:bgPr>
    </p:bg>
    <p:spTree>
      <p:nvGrpSpPr>
        <p:cNvPr id="1" name=""/>
        <p:cNvGrpSpPr/>
        <p:nvPr/>
      </p:nvGrpSpPr>
      <p:grpSpPr>
        <a:xfrm>
          <a:off x="0" y="0"/>
          <a:ext cx="0" cy="0"/>
          <a:chOff x="0" y="0"/>
          <a:chExt cx="0" cy="0"/>
        </a:xfrm>
      </p:grpSpPr>
      <p:sp>
        <p:nvSpPr>
          <p:cNvPr id="385" name="Rectangle 18"/>
          <p:cNvSpPr/>
          <p:nvPr/>
        </p:nvSpPr>
        <p:spPr>
          <a:xfrm>
            <a:off x="8955314" y="892629"/>
            <a:ext cx="2425701" cy="1823356"/>
          </a:xfrm>
          <a:prstGeom prst="rect">
            <a:avLst/>
          </a:prstGeom>
          <a:ln w="57150">
            <a:solidFill>
              <a:srgbClr val="FFFFFF"/>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86" name="Rectangle 16"/>
          <p:cNvSpPr/>
          <p:nvPr/>
        </p:nvSpPr>
        <p:spPr>
          <a:xfrm>
            <a:off x="6386286" y="894442"/>
            <a:ext cx="2425701" cy="3024416"/>
          </a:xfrm>
          <a:prstGeom prst="rect">
            <a:avLst/>
          </a:prstGeom>
          <a:ln w="57150">
            <a:solidFill>
              <a:srgbClr val="FFFFFF"/>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87" name="Rectangle 17"/>
          <p:cNvSpPr/>
          <p:nvPr/>
        </p:nvSpPr>
        <p:spPr>
          <a:xfrm>
            <a:off x="6386286" y="4054928"/>
            <a:ext cx="2425701" cy="1823357"/>
          </a:xfrm>
          <a:prstGeom prst="rect">
            <a:avLst/>
          </a:prstGeom>
          <a:ln w="57150">
            <a:solidFill>
              <a:srgbClr val="FFFFFF"/>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88" name="Rectangle 19"/>
          <p:cNvSpPr/>
          <p:nvPr/>
        </p:nvSpPr>
        <p:spPr>
          <a:xfrm>
            <a:off x="8955314" y="2853870"/>
            <a:ext cx="2425701" cy="3024415"/>
          </a:xfrm>
          <a:prstGeom prst="rect">
            <a:avLst/>
          </a:prstGeom>
          <a:ln w="57150">
            <a:solidFill>
              <a:srgbClr val="FFFFFF"/>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89" name="Rectangle 20"/>
          <p:cNvSpPr txBox="1"/>
          <p:nvPr/>
        </p:nvSpPr>
        <p:spPr>
          <a:xfrm>
            <a:off x="372702" y="1130393"/>
            <a:ext cx="5673966" cy="425334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pPr marL="0" marR="0" lvl="0" indent="0" algn="l" defTabSz="914400" rtl="0" eaLnBrk="1" fontAlgn="auto" latinLnBrk="0" hangingPunct="0">
              <a:lnSpc>
                <a:spcPct val="15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Lato Regular"/>
                <a:sym typeface="Lato Regular"/>
              </a:rPr>
              <a:t>5 finger showdown</a:t>
            </a:r>
          </a:p>
          <a:p>
            <a:pPr marL="0" marR="0" lvl="0" indent="0" algn="l" defTabSz="914400" rtl="0" eaLnBrk="1" fontAlgn="auto" latinLnBrk="0" hangingPunct="0">
              <a:lnSpc>
                <a:spcPct val="150000"/>
              </a:lnSpc>
              <a:spcBef>
                <a:spcPts val="0"/>
              </a:spcBef>
              <a:spcAft>
                <a:spcPts val="0"/>
              </a:spcAft>
              <a:buClrTx/>
              <a:buSzTx/>
              <a:buFontTx/>
              <a:buNone/>
              <a:tabLst/>
              <a:defRPr/>
            </a:pPr>
            <a:endParaRPr lang="en-US" sz="1400" kern="0" dirty="0"/>
          </a:p>
          <a:p>
            <a:pPr marL="0" marR="0" lvl="0" indent="0" algn="l" defTabSz="914400" rtl="0" eaLnBrk="1" fontAlgn="auto" latinLnBrk="0" hangingPunct="0">
              <a:lnSpc>
                <a:spcPct val="15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Lato Regular"/>
                <a:sym typeface="Lato Regular"/>
              </a:rPr>
              <a:t>Okay so you have 5 fingers , these are 5 points. </a:t>
            </a:r>
            <a:r>
              <a:rPr lang="en-US" sz="1400" kern="0" dirty="0"/>
              <a:t>Each of you will say 5 life events that have happened to you that are unusual or overly specific, in the chat, while you are saying the 5 events, people will reply with same if they have experienced something similar, which, if they have, you lose 1 point.</a:t>
            </a:r>
          </a:p>
          <a:p>
            <a:pPr marL="0" marR="0" lvl="0" indent="0" algn="l" defTabSz="914400" rtl="0" eaLnBrk="1" fontAlgn="auto" latinLnBrk="0" hangingPunct="0">
              <a:lnSpc>
                <a:spcPct val="15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Lato Regular"/>
              <a:sym typeface="Lato Regular"/>
            </a:endParaRPr>
          </a:p>
          <a:p>
            <a:pPr marL="0" marR="0" lvl="0" indent="0" algn="l" defTabSz="914400" rtl="0" eaLnBrk="1" fontAlgn="auto" latinLnBrk="0" hangingPunct="0">
              <a:lnSpc>
                <a:spcPct val="150000"/>
              </a:lnSpc>
              <a:spcBef>
                <a:spcPts val="0"/>
              </a:spcBef>
              <a:spcAft>
                <a:spcPts val="0"/>
              </a:spcAft>
              <a:buClrTx/>
              <a:buSzTx/>
              <a:buFontTx/>
              <a:buNone/>
              <a:tabLst/>
              <a:defRPr/>
            </a:pPr>
            <a:r>
              <a:rPr lang="en-US" sz="1400" kern="0" dirty="0"/>
              <a:t>The person with more points wins, as is the person with the most unusual or overly specific life events.</a:t>
            </a:r>
          </a:p>
          <a:p>
            <a:pPr marL="0" marR="0" lvl="0" indent="0" algn="l" defTabSz="914400" rtl="0" eaLnBrk="1" fontAlgn="auto" latinLnBrk="0" hangingPunct="0">
              <a:lnSpc>
                <a:spcPct val="15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Lato Regular"/>
              <a:sym typeface="Lato Regular"/>
            </a:endParaRPr>
          </a:p>
          <a:p>
            <a:pPr marL="0" marR="0" lvl="0" indent="0" algn="l" defTabSz="914400" rtl="0" eaLnBrk="1" fontAlgn="auto" latinLnBrk="0" hangingPunct="0">
              <a:lnSpc>
                <a:spcPct val="150000"/>
              </a:lnSpc>
              <a:spcBef>
                <a:spcPts val="0"/>
              </a:spcBef>
              <a:spcAft>
                <a:spcPts val="0"/>
              </a:spcAft>
              <a:buClrTx/>
              <a:buSzTx/>
              <a:buFontTx/>
              <a:buNone/>
              <a:tabLst/>
              <a:defRPr/>
            </a:pPr>
            <a:endParaRPr lang="en-US" sz="1400" kern="0" dirty="0"/>
          </a:p>
          <a:p>
            <a:pPr marL="0" marR="0" lvl="0" indent="0" algn="l" defTabSz="914400" rtl="0" eaLnBrk="1" fontAlgn="auto" latinLnBrk="0" hangingPunct="0">
              <a:lnSpc>
                <a:spcPct val="15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Lato Regular"/>
                <a:sym typeface="Lato Regular"/>
              </a:rPr>
              <a:t>40 minutes to discuss</a:t>
            </a:r>
            <a:endParaRPr kumimoji="0" sz="1400" b="0" i="0" u="none" strike="noStrike" kern="0" cap="none" spc="0" normalizeH="0" baseline="0" noProof="0" dirty="0">
              <a:ln>
                <a:noFill/>
              </a:ln>
              <a:solidFill>
                <a:srgbClr val="FFFFFF"/>
              </a:solidFill>
              <a:effectLst/>
              <a:uLnTx/>
              <a:uFillTx/>
              <a:latin typeface="Lato Regular"/>
              <a:sym typeface="Lato Regular"/>
            </a:endParaRPr>
          </a:p>
        </p:txBody>
      </p:sp>
      <p:sp>
        <p:nvSpPr>
          <p:cNvPr id="390" name="Subtitle 2"/>
          <p:cNvSpPr txBox="1"/>
          <p:nvPr/>
        </p:nvSpPr>
        <p:spPr>
          <a:xfrm>
            <a:off x="522867" y="403952"/>
            <a:ext cx="2237013" cy="7264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spcBef>
                <a:spcPts val="1000"/>
              </a:spcBef>
              <a:defRPr sz="4000">
                <a:solidFill>
                  <a:srgbClr val="FFFFFF"/>
                </a:solidFill>
                <a:latin typeface="Source Sans Pro Semibold"/>
                <a:ea typeface="Source Sans Pro Semibold"/>
                <a:cs typeface="Source Sans Pro Semibold"/>
                <a:sym typeface="Source Sans Pro Semibold"/>
              </a:defRPr>
            </a:lvl1pPr>
          </a:lstStyle>
          <a:p>
            <a:pPr marL="0" marR="0" lvl="0" indent="0" algn="l" defTabSz="914400" rtl="0" eaLnBrk="1" fontAlgn="auto" latinLnBrk="0" hangingPunct="0">
              <a:lnSpc>
                <a:spcPct val="100000"/>
              </a:lnSpc>
              <a:spcBef>
                <a:spcPts val="1000"/>
              </a:spcBef>
              <a:spcAft>
                <a:spcPts val="0"/>
              </a:spcAft>
              <a:buClrTx/>
              <a:buSzTx/>
              <a:buFontTx/>
              <a:buNone/>
              <a:tabLst/>
              <a:defRPr/>
            </a:pPr>
            <a:r>
              <a:rPr kumimoji="0" lang="en-US"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rPr>
              <a:t>Activity</a:t>
            </a:r>
            <a:endParaRPr kumimoji="0"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endParaRPr>
          </a:p>
        </p:txBody>
      </p:sp>
      <p:sp>
        <p:nvSpPr>
          <p:cNvPr id="391" name="Straight Connector 22"/>
          <p:cNvSpPr/>
          <p:nvPr/>
        </p:nvSpPr>
        <p:spPr>
          <a:xfrm>
            <a:off x="1521629" y="6185018"/>
            <a:ext cx="2476501" cy="1"/>
          </a:xfrm>
          <a:prstGeom prst="line">
            <a:avLst/>
          </a:prstGeom>
          <a:ln w="57150">
            <a:solidFill>
              <a:srgbClr val="D53E76"/>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pic>
        <p:nvPicPr>
          <p:cNvPr id="392" name="Picture Placeholder 1"/>
          <p:cNvPicPr>
            <a:picLocks noGrp="1" noChangeAspect="1"/>
          </p:cNvPicPr>
          <p:nvPr>
            <p:ph type="pic" idx="13"/>
          </p:nvPr>
        </p:nvPicPr>
        <p:blipFill>
          <a:blip r:embed="rId2">
            <a:extLst>
              <a:ext uri="{28A0092B-C50C-407E-A947-70E740481C1C}">
                <a14:useLocalDpi xmlns:a14="http://schemas.microsoft.com/office/drawing/2010/main" val="0"/>
              </a:ext>
            </a:extLst>
          </a:blip>
          <a:srcRect/>
          <a:stretch/>
        </p:blipFill>
        <p:spPr>
          <a:xfrm>
            <a:off x="6386287" y="894442"/>
            <a:ext cx="2396828" cy="3022601"/>
          </a:xfrm>
          <a:prstGeom prst="rect">
            <a:avLst/>
          </a:prstGeom>
        </p:spPr>
      </p:pic>
      <p:pic>
        <p:nvPicPr>
          <p:cNvPr id="393" name="Picture Placeholder 2"/>
          <p:cNvPicPr>
            <a:picLocks noGrp="1" noChangeAspect="1"/>
          </p:cNvPicPr>
          <p:nvPr>
            <p:ph type="pic" idx="14"/>
          </p:nvPr>
        </p:nvPicPr>
        <p:blipFill>
          <a:blip r:embed="rId3">
            <a:extLst>
              <a:ext uri="{28A0092B-C50C-407E-A947-70E740481C1C}">
                <a14:useLocalDpi xmlns:a14="http://schemas.microsoft.com/office/drawing/2010/main" val="0"/>
              </a:ext>
            </a:extLst>
          </a:blip>
          <a:srcRect/>
          <a:stretch/>
        </p:blipFill>
        <p:spPr>
          <a:xfrm>
            <a:off x="8984186" y="931962"/>
            <a:ext cx="2382392" cy="1746504"/>
          </a:xfrm>
          <a:prstGeom prst="rect">
            <a:avLst/>
          </a:prstGeom>
        </p:spPr>
      </p:pic>
      <p:pic>
        <p:nvPicPr>
          <p:cNvPr id="394" name="Picture Placeholder 3"/>
          <p:cNvPicPr>
            <a:picLocks noGrp="1" noChangeAspect="1"/>
          </p:cNvPicPr>
          <p:nvPr>
            <p:ph type="pic" idx="16"/>
          </p:nvPr>
        </p:nvPicPr>
        <p:blipFill>
          <a:blip r:embed="rId4">
            <a:extLst>
              <a:ext uri="{28A0092B-C50C-407E-A947-70E740481C1C}">
                <a14:useLocalDpi xmlns:a14="http://schemas.microsoft.com/office/drawing/2010/main" val="0"/>
              </a:ext>
            </a:extLst>
          </a:blip>
          <a:srcRect/>
          <a:stretch/>
        </p:blipFill>
        <p:spPr>
          <a:xfrm>
            <a:off x="8969750" y="2853870"/>
            <a:ext cx="2396828" cy="3022600"/>
          </a:xfrm>
          <a:prstGeom prst="rect">
            <a:avLst/>
          </a:prstGeom>
        </p:spPr>
      </p:pic>
      <p:pic>
        <p:nvPicPr>
          <p:cNvPr id="395" name="Picture Placeholder 4"/>
          <p:cNvPicPr>
            <a:picLocks noGrp="1" noChangeAspect="1"/>
          </p:cNvPicPr>
          <p:nvPr>
            <p:ph type="pic" idx="15"/>
          </p:nvPr>
        </p:nvPicPr>
        <p:blipFill>
          <a:blip r:embed="rId5">
            <a:extLst>
              <a:ext uri="{28A0092B-C50C-407E-A947-70E740481C1C}">
                <a14:useLocalDpi xmlns:a14="http://schemas.microsoft.com/office/drawing/2010/main" val="0"/>
              </a:ext>
            </a:extLst>
          </a:blip>
          <a:srcRect/>
          <a:stretch/>
        </p:blipFill>
        <p:spPr>
          <a:xfrm>
            <a:off x="6386286" y="4053113"/>
            <a:ext cx="2396829" cy="1823357"/>
          </a:xfrm>
          <a:prstGeom prst="rect">
            <a:avLst/>
          </a:prstGeom>
        </p:spPr>
      </p:pic>
    </p:spTree>
    <p:extLst>
      <p:ext uri="{BB962C8B-B14F-4D97-AF65-F5344CB8AC3E}">
        <p14:creationId xmlns:p14="http://schemas.microsoft.com/office/powerpoint/2010/main" val="1423307026"/>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2A2C53"/>
        </a:solidFill>
        <a:effectLst/>
      </p:bgPr>
    </p:bg>
    <p:spTree>
      <p:nvGrpSpPr>
        <p:cNvPr id="1" name=""/>
        <p:cNvGrpSpPr/>
        <p:nvPr/>
      </p:nvGrpSpPr>
      <p:grpSpPr>
        <a:xfrm>
          <a:off x="0" y="0"/>
          <a:ext cx="0" cy="0"/>
          <a:chOff x="0" y="0"/>
          <a:chExt cx="0" cy="0"/>
        </a:xfrm>
      </p:grpSpPr>
      <p:sp>
        <p:nvSpPr>
          <p:cNvPr id="439" name="Rectangle 4"/>
          <p:cNvSpPr/>
          <p:nvPr/>
        </p:nvSpPr>
        <p:spPr>
          <a:xfrm>
            <a:off x="0" y="914400"/>
            <a:ext cx="5219700" cy="1682874"/>
          </a:xfrm>
          <a:prstGeom prst="rect">
            <a:avLst/>
          </a:prstGeom>
          <a:solidFill>
            <a:srgbClr val="FFFFFF"/>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0" name="Rectangle 7"/>
          <p:cNvSpPr/>
          <p:nvPr/>
        </p:nvSpPr>
        <p:spPr>
          <a:xfrm>
            <a:off x="9546545" y="2973340"/>
            <a:ext cx="1204687" cy="1986258"/>
          </a:xfrm>
          <a:prstGeom prst="rect">
            <a:avLst/>
          </a:prstGeom>
          <a:solidFill>
            <a:srgbClr val="DF3162"/>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1" name="Rectangle 3"/>
          <p:cNvSpPr/>
          <p:nvPr/>
        </p:nvSpPr>
        <p:spPr>
          <a:xfrm>
            <a:off x="595084" y="551542"/>
            <a:ext cx="3556001" cy="5747657"/>
          </a:xfrm>
          <a:prstGeom prst="rect">
            <a:avLst/>
          </a:prstGeom>
          <a:solidFill>
            <a:srgbClr val="D53E76">
              <a:alpha val="66000"/>
            </a:srgbClr>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2" name="Rectangle 5"/>
          <p:cNvSpPr txBox="1"/>
          <p:nvPr/>
        </p:nvSpPr>
        <p:spPr>
          <a:xfrm>
            <a:off x="5261877" y="2389675"/>
            <a:ext cx="5231952" cy="968278"/>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gn="just">
              <a:lnSpc>
                <a:spcPct val="150000"/>
              </a:lnSpc>
              <a:defRPr sz="900">
                <a:solidFill>
                  <a:srgbClr val="FFFFFF"/>
                </a:solidFill>
                <a:latin typeface="Lato Regular"/>
                <a:ea typeface="Lato Regular"/>
                <a:cs typeface="Lato Regular"/>
                <a:sym typeface="Lato Regular"/>
              </a:defRPr>
            </a:lvl1p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Being friendly is part of what makes a customer feel good. If a customer feels good, they are most likely to use your service again.</a:t>
            </a:r>
          </a:p>
        </p:txBody>
      </p:sp>
      <p:sp>
        <p:nvSpPr>
          <p:cNvPr id="443" name="Subtitle 2"/>
          <p:cNvSpPr txBox="1"/>
          <p:nvPr/>
        </p:nvSpPr>
        <p:spPr>
          <a:xfrm>
            <a:off x="5261877" y="914400"/>
            <a:ext cx="5746758" cy="132343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spcBef>
                <a:spcPts val="1000"/>
              </a:spcBef>
              <a:defRPr sz="4000">
                <a:solidFill>
                  <a:srgbClr val="FFFFFF"/>
                </a:solidFill>
                <a:latin typeface="Source Sans Pro Semibold"/>
                <a:ea typeface="Source Sans Pro Semibold"/>
                <a:cs typeface="Source Sans Pro Semibold"/>
                <a:sym typeface="Source Sans Pro Semibold"/>
              </a:defRPr>
            </a:lvl1pPr>
          </a:lstStyle>
          <a:p>
            <a:pPr marL="0" marR="0" lvl="0" indent="0" algn="l" defTabSz="914400" rtl="0" eaLnBrk="1" fontAlgn="auto" latinLnBrk="0" hangingPunct="0">
              <a:lnSpc>
                <a:spcPct val="100000"/>
              </a:lnSpc>
              <a:spcBef>
                <a:spcPts val="1000"/>
              </a:spcBef>
              <a:spcAft>
                <a:spcPts val="0"/>
              </a:spcAft>
              <a:buClrTx/>
              <a:buSzTx/>
              <a:buFontTx/>
              <a:buNone/>
              <a:tabLst/>
              <a:defRPr/>
            </a:pPr>
            <a:r>
              <a:rPr lang="en-US" kern="0" dirty="0"/>
              <a:t>Be Friendly (like, really friendly)</a:t>
            </a:r>
            <a:endParaRPr kumimoji="0" lang="en-US"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endParaRPr>
          </a:p>
        </p:txBody>
      </p:sp>
      <p:pic>
        <p:nvPicPr>
          <p:cNvPr id="444" name="Picture Placeholder 1"/>
          <p:cNvPicPr>
            <a:picLocks noGrp="1" noChangeAspect="1"/>
          </p:cNvPicPr>
          <p:nvPr>
            <p:ph type="pic" idx="13"/>
          </p:nvPr>
        </p:nvPicPr>
        <p:blipFill>
          <a:blip r:embed="rId2">
            <a:extLst>
              <a:ext uri="{28A0092B-C50C-407E-A947-70E740481C1C}">
                <a14:useLocalDpi xmlns:a14="http://schemas.microsoft.com/office/drawing/2010/main" val="0"/>
              </a:ext>
            </a:extLst>
          </a:blip>
          <a:srcRect/>
          <a:stretch/>
        </p:blipFill>
        <p:spPr>
          <a:xfrm>
            <a:off x="616174" y="1576119"/>
            <a:ext cx="3556000" cy="3556000"/>
          </a:xfrm>
          <a:prstGeom prst="rect">
            <a:avLst/>
          </a:prstGeom>
        </p:spPr>
      </p:pic>
    </p:spTree>
    <p:extLst>
      <p:ext uri="{BB962C8B-B14F-4D97-AF65-F5344CB8AC3E}">
        <p14:creationId xmlns:p14="http://schemas.microsoft.com/office/powerpoint/2010/main" val="3563756050"/>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2A2C53"/>
        </a:solidFill>
        <a:effectLst/>
      </p:bgPr>
    </p:bg>
    <p:spTree>
      <p:nvGrpSpPr>
        <p:cNvPr id="1" name=""/>
        <p:cNvGrpSpPr/>
        <p:nvPr/>
      </p:nvGrpSpPr>
      <p:grpSpPr>
        <a:xfrm>
          <a:off x="0" y="0"/>
          <a:ext cx="0" cy="0"/>
          <a:chOff x="0" y="0"/>
          <a:chExt cx="0" cy="0"/>
        </a:xfrm>
      </p:grpSpPr>
      <p:sp>
        <p:nvSpPr>
          <p:cNvPr id="439" name="Rectangle 4"/>
          <p:cNvSpPr/>
          <p:nvPr/>
        </p:nvSpPr>
        <p:spPr>
          <a:xfrm>
            <a:off x="0" y="914400"/>
            <a:ext cx="5219700" cy="1682874"/>
          </a:xfrm>
          <a:prstGeom prst="rect">
            <a:avLst/>
          </a:prstGeom>
          <a:solidFill>
            <a:srgbClr val="FFFFFF"/>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0" name="Rectangle 7"/>
          <p:cNvSpPr/>
          <p:nvPr/>
        </p:nvSpPr>
        <p:spPr>
          <a:xfrm>
            <a:off x="9546545" y="2973340"/>
            <a:ext cx="1204687" cy="1986258"/>
          </a:xfrm>
          <a:prstGeom prst="rect">
            <a:avLst/>
          </a:prstGeom>
          <a:solidFill>
            <a:srgbClr val="DF3162"/>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1" name="Rectangle 3"/>
          <p:cNvSpPr/>
          <p:nvPr/>
        </p:nvSpPr>
        <p:spPr>
          <a:xfrm>
            <a:off x="595084" y="551542"/>
            <a:ext cx="3556001" cy="5747657"/>
          </a:xfrm>
          <a:prstGeom prst="rect">
            <a:avLst/>
          </a:prstGeom>
          <a:solidFill>
            <a:srgbClr val="D53E76">
              <a:alpha val="66000"/>
            </a:srgbClr>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2" name="Rectangle 5"/>
          <p:cNvSpPr txBox="1"/>
          <p:nvPr/>
        </p:nvSpPr>
        <p:spPr>
          <a:xfrm>
            <a:off x="5261877" y="2389675"/>
            <a:ext cx="5231952" cy="1264642"/>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just">
              <a:lnSpc>
                <a:spcPct val="150000"/>
              </a:lnSpc>
              <a:defRPr sz="900">
                <a:solidFill>
                  <a:srgbClr val="FFFFFF"/>
                </a:solidFill>
                <a:latin typeface="Lato Regular"/>
                <a:ea typeface="Lato Regular"/>
                <a:cs typeface="Lato Regular"/>
                <a:sym typeface="Lato Regular"/>
              </a:defRPr>
            </a:lvl1p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What does your customer do for a living? What are their children’s name? Learning, and remembering, key facts about a customer can make them feel important and respected.</a:t>
            </a:r>
          </a:p>
        </p:txBody>
      </p:sp>
      <p:sp>
        <p:nvSpPr>
          <p:cNvPr id="443" name="Subtitle 2"/>
          <p:cNvSpPr txBox="1"/>
          <p:nvPr/>
        </p:nvSpPr>
        <p:spPr>
          <a:xfrm>
            <a:off x="5261877" y="914400"/>
            <a:ext cx="5746758" cy="132343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spcBef>
                <a:spcPts val="1000"/>
              </a:spcBef>
              <a:defRPr sz="4000">
                <a:solidFill>
                  <a:srgbClr val="FFFFFF"/>
                </a:solidFill>
                <a:latin typeface="Source Sans Pro Semibold"/>
                <a:ea typeface="Source Sans Pro Semibold"/>
                <a:cs typeface="Source Sans Pro Semibold"/>
                <a:sym typeface="Source Sans Pro Semibold"/>
              </a:defRPr>
            </a:lvl1pPr>
          </a:lstStyle>
          <a:p>
            <a:pPr marL="0" marR="0" lvl="0" indent="0" algn="l" defTabSz="914400" rtl="0" eaLnBrk="1" fontAlgn="auto" latinLnBrk="0" hangingPunct="0">
              <a:lnSpc>
                <a:spcPct val="100000"/>
              </a:lnSpc>
              <a:spcBef>
                <a:spcPts val="1000"/>
              </a:spcBef>
              <a:spcAft>
                <a:spcPts val="0"/>
              </a:spcAft>
              <a:buClrTx/>
              <a:buSzTx/>
              <a:buFontTx/>
              <a:buNone/>
              <a:tabLst/>
              <a:defRPr/>
            </a:pPr>
            <a:r>
              <a:rPr lang="en-US" kern="0" dirty="0"/>
              <a:t>Learn personal facts from your customers</a:t>
            </a:r>
            <a:endParaRPr kumimoji="0" lang="en-US"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endParaRPr>
          </a:p>
        </p:txBody>
      </p:sp>
      <p:pic>
        <p:nvPicPr>
          <p:cNvPr id="444" name="Picture Placeholder 1"/>
          <p:cNvPicPr>
            <a:picLocks noGrp="1" noChangeAspect="1"/>
          </p:cNvPicPr>
          <p:nvPr>
            <p:ph type="pic" idx="13"/>
          </p:nvPr>
        </p:nvPicPr>
        <p:blipFill>
          <a:blip r:embed="rId2">
            <a:extLst>
              <a:ext uri="{28A0092B-C50C-407E-A947-70E740481C1C}">
                <a14:useLocalDpi xmlns:a14="http://schemas.microsoft.com/office/drawing/2010/main" val="0"/>
              </a:ext>
            </a:extLst>
          </a:blip>
          <a:srcRect/>
          <a:stretch/>
        </p:blipFill>
        <p:spPr>
          <a:xfrm>
            <a:off x="595084" y="865945"/>
            <a:ext cx="3556001" cy="4630764"/>
          </a:xfrm>
          <a:prstGeom prst="rect">
            <a:avLst/>
          </a:prstGeom>
        </p:spPr>
      </p:pic>
    </p:spTree>
    <p:extLst>
      <p:ext uri="{BB962C8B-B14F-4D97-AF65-F5344CB8AC3E}">
        <p14:creationId xmlns:p14="http://schemas.microsoft.com/office/powerpoint/2010/main" val="1843923847"/>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2C305F"/>
        </a:solidFill>
        <a:effectLst/>
      </p:bgPr>
    </p:bg>
    <p:spTree>
      <p:nvGrpSpPr>
        <p:cNvPr id="1" name=""/>
        <p:cNvGrpSpPr/>
        <p:nvPr/>
      </p:nvGrpSpPr>
      <p:grpSpPr>
        <a:xfrm>
          <a:off x="0" y="0"/>
          <a:ext cx="0" cy="0"/>
          <a:chOff x="0" y="0"/>
          <a:chExt cx="0" cy="0"/>
        </a:xfrm>
      </p:grpSpPr>
      <p:sp>
        <p:nvSpPr>
          <p:cNvPr id="385" name="Rectangle 18"/>
          <p:cNvSpPr/>
          <p:nvPr/>
        </p:nvSpPr>
        <p:spPr>
          <a:xfrm>
            <a:off x="8955314" y="892629"/>
            <a:ext cx="2425701" cy="1823356"/>
          </a:xfrm>
          <a:prstGeom prst="rect">
            <a:avLst/>
          </a:prstGeom>
          <a:ln w="57150">
            <a:solidFill>
              <a:srgbClr val="FFFFFF"/>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86" name="Rectangle 16"/>
          <p:cNvSpPr/>
          <p:nvPr/>
        </p:nvSpPr>
        <p:spPr>
          <a:xfrm>
            <a:off x="6386286" y="894442"/>
            <a:ext cx="2425701" cy="3024416"/>
          </a:xfrm>
          <a:prstGeom prst="rect">
            <a:avLst/>
          </a:prstGeom>
          <a:ln w="57150">
            <a:solidFill>
              <a:srgbClr val="FFFFFF"/>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87" name="Rectangle 17"/>
          <p:cNvSpPr/>
          <p:nvPr/>
        </p:nvSpPr>
        <p:spPr>
          <a:xfrm>
            <a:off x="6386286" y="4054928"/>
            <a:ext cx="2425701" cy="1823357"/>
          </a:xfrm>
          <a:prstGeom prst="rect">
            <a:avLst/>
          </a:prstGeom>
          <a:ln w="57150">
            <a:solidFill>
              <a:srgbClr val="FFFFFF"/>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88" name="Rectangle 19"/>
          <p:cNvSpPr/>
          <p:nvPr/>
        </p:nvSpPr>
        <p:spPr>
          <a:xfrm>
            <a:off x="8955314" y="2853870"/>
            <a:ext cx="2425701" cy="3024415"/>
          </a:xfrm>
          <a:prstGeom prst="rect">
            <a:avLst/>
          </a:prstGeom>
          <a:ln w="57150">
            <a:solidFill>
              <a:srgbClr val="FFFFFF"/>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89" name="Rectangle 20"/>
          <p:cNvSpPr txBox="1"/>
          <p:nvPr/>
        </p:nvSpPr>
        <p:spPr>
          <a:xfrm>
            <a:off x="372702" y="1130393"/>
            <a:ext cx="5673966" cy="2960682"/>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pPr marL="0" marR="0" lvl="0" indent="0" algn="l" defTabSz="914400" rtl="0" eaLnBrk="1" fontAlgn="auto" latinLnBrk="0" hangingPunct="0">
              <a:lnSpc>
                <a:spcPct val="15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Lato Regular"/>
                <a:sym typeface="Lato Regular"/>
              </a:rPr>
              <a:t>Roleplay of an amazing interaction</a:t>
            </a:r>
          </a:p>
          <a:p>
            <a:pPr marL="0" marR="0" lvl="0" indent="0" algn="l" defTabSz="914400" rtl="0" eaLnBrk="1" fontAlgn="auto" latinLnBrk="0" hangingPunct="0">
              <a:lnSpc>
                <a:spcPct val="150000"/>
              </a:lnSpc>
              <a:spcBef>
                <a:spcPts val="0"/>
              </a:spcBef>
              <a:spcAft>
                <a:spcPts val="0"/>
              </a:spcAft>
              <a:buClrTx/>
              <a:buSzTx/>
              <a:buFontTx/>
              <a:buNone/>
              <a:tabLst/>
              <a:defRPr/>
            </a:pPr>
            <a:endParaRPr lang="en-US" sz="1400" kern="0" dirty="0"/>
          </a:p>
          <a:p>
            <a:pPr marL="0" marR="0" lvl="0" indent="0" algn="l" defTabSz="914400" rtl="0" eaLnBrk="1" fontAlgn="auto" latinLnBrk="0" hangingPunct="0">
              <a:lnSpc>
                <a:spcPct val="150000"/>
              </a:lnSpc>
              <a:spcBef>
                <a:spcPts val="0"/>
              </a:spcBef>
              <a:spcAft>
                <a:spcPts val="0"/>
              </a:spcAft>
              <a:buClrTx/>
              <a:buSzTx/>
              <a:buFontTx/>
              <a:buNone/>
              <a:tabLst/>
              <a:defRPr/>
            </a:pPr>
            <a:r>
              <a:rPr lang="en-US" sz="1400" kern="0" dirty="0"/>
              <a:t>This is a very short activity, just to show you a fantastic transcript of a chat interaction by an agent, I want 2 people from the class, one to be the client and one to be the agent. </a:t>
            </a:r>
          </a:p>
          <a:p>
            <a:pPr marL="0" marR="0" lvl="0" indent="0" algn="l" defTabSz="914400" rtl="0" eaLnBrk="1" fontAlgn="auto" latinLnBrk="0" hangingPunct="0">
              <a:lnSpc>
                <a:spcPct val="15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Lato Regular"/>
              <a:sym typeface="Lato Regular"/>
            </a:endParaRPr>
          </a:p>
          <a:p>
            <a:pPr marL="0" marR="0" lvl="0" indent="0" algn="l" defTabSz="914400" rtl="0" eaLnBrk="1" fontAlgn="auto" latinLnBrk="0" hangingPunct="0">
              <a:lnSpc>
                <a:spcPct val="150000"/>
              </a:lnSpc>
              <a:spcBef>
                <a:spcPts val="0"/>
              </a:spcBef>
              <a:spcAft>
                <a:spcPts val="0"/>
              </a:spcAft>
              <a:buClrTx/>
              <a:buSzTx/>
              <a:buFontTx/>
              <a:buNone/>
              <a:tabLst/>
              <a:defRPr/>
            </a:pPr>
            <a:r>
              <a:rPr lang="en-US" sz="1400" kern="0" dirty="0"/>
              <a:t>Let’s try to act this out, no emotionless reading! You can take 2 minutes and read it out before performing this, and then we will discuss what made this interaction as amazing as it was</a:t>
            </a:r>
            <a:endParaRPr kumimoji="0" sz="1400" b="0" i="0" u="none" strike="noStrike" kern="0" cap="none" spc="0" normalizeH="0" baseline="0" noProof="0" dirty="0">
              <a:ln>
                <a:noFill/>
              </a:ln>
              <a:solidFill>
                <a:srgbClr val="FFFFFF"/>
              </a:solidFill>
              <a:effectLst/>
              <a:uLnTx/>
              <a:uFillTx/>
              <a:latin typeface="Lato Regular"/>
              <a:sym typeface="Lato Regular"/>
            </a:endParaRPr>
          </a:p>
        </p:txBody>
      </p:sp>
      <p:sp>
        <p:nvSpPr>
          <p:cNvPr id="390" name="Subtitle 2"/>
          <p:cNvSpPr txBox="1"/>
          <p:nvPr/>
        </p:nvSpPr>
        <p:spPr>
          <a:xfrm>
            <a:off x="522867" y="403952"/>
            <a:ext cx="2237013" cy="7264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spcBef>
                <a:spcPts val="1000"/>
              </a:spcBef>
              <a:defRPr sz="4000">
                <a:solidFill>
                  <a:srgbClr val="FFFFFF"/>
                </a:solidFill>
                <a:latin typeface="Source Sans Pro Semibold"/>
                <a:ea typeface="Source Sans Pro Semibold"/>
                <a:cs typeface="Source Sans Pro Semibold"/>
                <a:sym typeface="Source Sans Pro Semibold"/>
              </a:defRPr>
            </a:lvl1pPr>
          </a:lstStyle>
          <a:p>
            <a:pPr marL="0" marR="0" lvl="0" indent="0" algn="l" defTabSz="914400" rtl="0" eaLnBrk="1" fontAlgn="auto" latinLnBrk="0" hangingPunct="0">
              <a:lnSpc>
                <a:spcPct val="100000"/>
              </a:lnSpc>
              <a:spcBef>
                <a:spcPts val="1000"/>
              </a:spcBef>
              <a:spcAft>
                <a:spcPts val="0"/>
              </a:spcAft>
              <a:buClrTx/>
              <a:buSzTx/>
              <a:buFontTx/>
              <a:buNone/>
              <a:tabLst/>
              <a:defRPr/>
            </a:pPr>
            <a:r>
              <a:rPr kumimoji="0" lang="en-US"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rPr>
              <a:t>Activity</a:t>
            </a:r>
            <a:endParaRPr kumimoji="0"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endParaRPr>
          </a:p>
        </p:txBody>
      </p:sp>
      <p:sp>
        <p:nvSpPr>
          <p:cNvPr id="391" name="Straight Connector 22"/>
          <p:cNvSpPr/>
          <p:nvPr/>
        </p:nvSpPr>
        <p:spPr>
          <a:xfrm>
            <a:off x="1521629" y="6185018"/>
            <a:ext cx="2476501" cy="1"/>
          </a:xfrm>
          <a:prstGeom prst="line">
            <a:avLst/>
          </a:prstGeom>
          <a:ln w="57150">
            <a:solidFill>
              <a:srgbClr val="D53E76"/>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pic>
        <p:nvPicPr>
          <p:cNvPr id="392" name="Picture Placeholder 1"/>
          <p:cNvPicPr>
            <a:picLocks noGrp="1" noChangeAspect="1"/>
          </p:cNvPicPr>
          <p:nvPr>
            <p:ph type="pic" idx="13"/>
          </p:nvPr>
        </p:nvPicPr>
        <p:blipFill>
          <a:blip r:embed="rId2">
            <a:extLst>
              <a:ext uri="{28A0092B-C50C-407E-A947-70E740481C1C}">
                <a14:useLocalDpi xmlns:a14="http://schemas.microsoft.com/office/drawing/2010/main" val="0"/>
              </a:ext>
            </a:extLst>
          </a:blip>
          <a:srcRect/>
          <a:stretch/>
        </p:blipFill>
        <p:spPr>
          <a:xfrm>
            <a:off x="6386286" y="931962"/>
            <a:ext cx="2425701" cy="2960682"/>
          </a:xfrm>
          <a:prstGeom prst="rect">
            <a:avLst/>
          </a:prstGeom>
        </p:spPr>
      </p:pic>
      <p:pic>
        <p:nvPicPr>
          <p:cNvPr id="393" name="Picture Placeholder 2"/>
          <p:cNvPicPr>
            <a:picLocks noGrp="1" noChangeAspect="1"/>
          </p:cNvPicPr>
          <p:nvPr>
            <p:ph type="pic" idx="14"/>
          </p:nvPr>
        </p:nvPicPr>
        <p:blipFill>
          <a:blip r:embed="rId3">
            <a:extLst>
              <a:ext uri="{28A0092B-C50C-407E-A947-70E740481C1C}">
                <a14:useLocalDpi xmlns:a14="http://schemas.microsoft.com/office/drawing/2010/main" val="0"/>
              </a:ext>
            </a:extLst>
          </a:blip>
          <a:srcRect/>
          <a:stretch/>
        </p:blipFill>
        <p:spPr>
          <a:xfrm>
            <a:off x="8969750" y="931962"/>
            <a:ext cx="2396828" cy="1746504"/>
          </a:xfrm>
          <a:prstGeom prst="rect">
            <a:avLst/>
          </a:prstGeom>
        </p:spPr>
      </p:pic>
      <p:pic>
        <p:nvPicPr>
          <p:cNvPr id="394" name="Picture Placeholder 3"/>
          <p:cNvPicPr>
            <a:picLocks noGrp="1" noChangeAspect="1"/>
          </p:cNvPicPr>
          <p:nvPr>
            <p:ph type="pic" idx="16"/>
          </p:nvPr>
        </p:nvPicPr>
        <p:blipFill>
          <a:blip r:embed="rId4">
            <a:extLst>
              <a:ext uri="{28A0092B-C50C-407E-A947-70E740481C1C}">
                <a14:useLocalDpi xmlns:a14="http://schemas.microsoft.com/office/drawing/2010/main" val="0"/>
              </a:ext>
            </a:extLst>
          </a:blip>
          <a:srcRect/>
          <a:stretch/>
        </p:blipFill>
        <p:spPr>
          <a:xfrm>
            <a:off x="8969750" y="2853870"/>
            <a:ext cx="2396828" cy="3022600"/>
          </a:xfrm>
          <a:prstGeom prst="rect">
            <a:avLst/>
          </a:prstGeom>
        </p:spPr>
      </p:pic>
      <p:pic>
        <p:nvPicPr>
          <p:cNvPr id="395" name="Picture Placeholder 4"/>
          <p:cNvPicPr>
            <a:picLocks noGrp="1" noChangeAspect="1"/>
          </p:cNvPicPr>
          <p:nvPr>
            <p:ph type="pic" idx="15"/>
          </p:nvPr>
        </p:nvPicPr>
        <p:blipFill>
          <a:blip r:embed="rId5">
            <a:extLst>
              <a:ext uri="{28A0092B-C50C-407E-A947-70E740481C1C}">
                <a14:useLocalDpi xmlns:a14="http://schemas.microsoft.com/office/drawing/2010/main" val="0"/>
              </a:ext>
            </a:extLst>
          </a:blip>
          <a:srcRect/>
          <a:stretch/>
        </p:blipFill>
        <p:spPr>
          <a:xfrm>
            <a:off x="6386286" y="4054928"/>
            <a:ext cx="2425701" cy="1821542"/>
          </a:xfrm>
          <a:prstGeom prst="rect">
            <a:avLst/>
          </a:prstGeom>
        </p:spPr>
      </p:pic>
    </p:spTree>
    <p:extLst>
      <p:ext uri="{BB962C8B-B14F-4D97-AF65-F5344CB8AC3E}">
        <p14:creationId xmlns:p14="http://schemas.microsoft.com/office/powerpoint/2010/main" val="24396304"/>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2A2C53"/>
        </a:solidFill>
        <a:effectLst/>
      </p:bgPr>
    </p:bg>
    <p:spTree>
      <p:nvGrpSpPr>
        <p:cNvPr id="1" name=""/>
        <p:cNvGrpSpPr/>
        <p:nvPr/>
      </p:nvGrpSpPr>
      <p:grpSpPr>
        <a:xfrm>
          <a:off x="0" y="0"/>
          <a:ext cx="0" cy="0"/>
          <a:chOff x="0" y="0"/>
          <a:chExt cx="0" cy="0"/>
        </a:xfrm>
      </p:grpSpPr>
      <p:sp>
        <p:nvSpPr>
          <p:cNvPr id="439" name="Rectangle 4"/>
          <p:cNvSpPr/>
          <p:nvPr/>
        </p:nvSpPr>
        <p:spPr>
          <a:xfrm>
            <a:off x="0" y="914400"/>
            <a:ext cx="5219700" cy="1682874"/>
          </a:xfrm>
          <a:prstGeom prst="rect">
            <a:avLst/>
          </a:prstGeom>
          <a:solidFill>
            <a:srgbClr val="FFFFFF"/>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0" name="Rectangle 7"/>
          <p:cNvSpPr/>
          <p:nvPr/>
        </p:nvSpPr>
        <p:spPr>
          <a:xfrm>
            <a:off x="9546545" y="2973340"/>
            <a:ext cx="1204687" cy="1986258"/>
          </a:xfrm>
          <a:prstGeom prst="rect">
            <a:avLst/>
          </a:prstGeom>
          <a:solidFill>
            <a:srgbClr val="DF3162"/>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1" name="Rectangle 3"/>
          <p:cNvSpPr/>
          <p:nvPr/>
        </p:nvSpPr>
        <p:spPr>
          <a:xfrm>
            <a:off x="595084" y="551542"/>
            <a:ext cx="3556001" cy="5747657"/>
          </a:xfrm>
          <a:prstGeom prst="rect">
            <a:avLst/>
          </a:prstGeom>
          <a:solidFill>
            <a:srgbClr val="D53E76">
              <a:alpha val="66000"/>
            </a:srgbClr>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2" name="Rectangle 5"/>
          <p:cNvSpPr txBox="1"/>
          <p:nvPr/>
        </p:nvSpPr>
        <p:spPr>
          <a:xfrm>
            <a:off x="5261877" y="2389675"/>
            <a:ext cx="5231952" cy="1857368"/>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gn="just">
              <a:lnSpc>
                <a:spcPct val="150000"/>
              </a:lnSpc>
              <a:defRPr sz="900">
                <a:solidFill>
                  <a:srgbClr val="FFFFFF"/>
                </a:solidFill>
                <a:latin typeface="Lato Regular"/>
                <a:ea typeface="Lato Regular"/>
                <a:cs typeface="Lato Regular"/>
                <a:sym typeface="Lato Regular"/>
              </a:defRPr>
            </a:lvl1p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It’s all in the details. Does your customer prefer to communication through text rather than talk on the phone? Do they prefer to be contacted a certain time of day? Remembering these things about them will go a long way while you are conducting business with them.</a:t>
            </a:r>
          </a:p>
        </p:txBody>
      </p:sp>
      <p:sp>
        <p:nvSpPr>
          <p:cNvPr id="443" name="Subtitle 2"/>
          <p:cNvSpPr txBox="1"/>
          <p:nvPr/>
        </p:nvSpPr>
        <p:spPr>
          <a:xfrm>
            <a:off x="5261877" y="914400"/>
            <a:ext cx="5746758" cy="132343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spcBef>
                <a:spcPts val="1000"/>
              </a:spcBef>
              <a:defRPr sz="4000">
                <a:solidFill>
                  <a:srgbClr val="FFFFFF"/>
                </a:solidFill>
                <a:latin typeface="Source Sans Pro Semibold"/>
                <a:ea typeface="Source Sans Pro Semibold"/>
                <a:cs typeface="Source Sans Pro Semibold"/>
                <a:sym typeface="Source Sans Pro Semibold"/>
              </a:defRPr>
            </a:lvl1pPr>
          </a:lstStyle>
          <a:p>
            <a:pPr marL="0" marR="0" lvl="0" indent="0" algn="l" defTabSz="914400" rtl="0" eaLnBrk="1" fontAlgn="auto" latinLnBrk="0" hangingPunct="0">
              <a:lnSpc>
                <a:spcPct val="100000"/>
              </a:lnSpc>
              <a:spcBef>
                <a:spcPts val="1000"/>
              </a:spcBef>
              <a:spcAft>
                <a:spcPts val="0"/>
              </a:spcAft>
              <a:buClrTx/>
              <a:buSzTx/>
              <a:buFontTx/>
              <a:buNone/>
              <a:tabLst/>
              <a:defRPr/>
            </a:pPr>
            <a:r>
              <a:rPr lang="en-US" kern="0" dirty="0"/>
              <a:t>Remember important details about them</a:t>
            </a:r>
            <a:endParaRPr kumimoji="0" lang="en-US"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endParaRPr>
          </a:p>
        </p:txBody>
      </p:sp>
      <p:pic>
        <p:nvPicPr>
          <p:cNvPr id="444" name="Picture Placeholder 1"/>
          <p:cNvPicPr>
            <a:picLocks noGrp="1" noChangeAspect="1"/>
          </p:cNvPicPr>
          <p:nvPr>
            <p:ph type="pic" idx="13"/>
          </p:nvPr>
        </p:nvPicPr>
        <p:blipFill>
          <a:blip r:embed="rId2">
            <a:extLst>
              <a:ext uri="{28A0092B-C50C-407E-A947-70E740481C1C}">
                <a14:useLocalDpi xmlns:a14="http://schemas.microsoft.com/office/drawing/2010/main" val="0"/>
              </a:ext>
            </a:extLst>
          </a:blip>
          <a:srcRect/>
          <a:stretch/>
        </p:blipFill>
        <p:spPr>
          <a:xfrm>
            <a:off x="595084" y="2002919"/>
            <a:ext cx="3556001" cy="2356815"/>
          </a:xfrm>
          <a:prstGeom prst="rect">
            <a:avLst/>
          </a:prstGeom>
        </p:spPr>
      </p:pic>
    </p:spTree>
    <p:extLst>
      <p:ext uri="{BB962C8B-B14F-4D97-AF65-F5344CB8AC3E}">
        <p14:creationId xmlns:p14="http://schemas.microsoft.com/office/powerpoint/2010/main" val="960617067"/>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2A2C53"/>
        </a:solidFill>
        <a:effectLst/>
      </p:bgPr>
    </p:bg>
    <p:spTree>
      <p:nvGrpSpPr>
        <p:cNvPr id="1" name=""/>
        <p:cNvGrpSpPr/>
        <p:nvPr/>
      </p:nvGrpSpPr>
      <p:grpSpPr>
        <a:xfrm>
          <a:off x="0" y="0"/>
          <a:ext cx="0" cy="0"/>
          <a:chOff x="0" y="0"/>
          <a:chExt cx="0" cy="0"/>
        </a:xfrm>
      </p:grpSpPr>
      <p:sp>
        <p:nvSpPr>
          <p:cNvPr id="439" name="Rectangle 4"/>
          <p:cNvSpPr/>
          <p:nvPr/>
        </p:nvSpPr>
        <p:spPr>
          <a:xfrm>
            <a:off x="0" y="914400"/>
            <a:ext cx="5219700" cy="1682874"/>
          </a:xfrm>
          <a:prstGeom prst="rect">
            <a:avLst/>
          </a:prstGeom>
          <a:solidFill>
            <a:srgbClr val="FFFFFF"/>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0" name="Rectangle 7"/>
          <p:cNvSpPr/>
          <p:nvPr/>
        </p:nvSpPr>
        <p:spPr>
          <a:xfrm>
            <a:off x="9546545" y="2973340"/>
            <a:ext cx="1204687" cy="1986258"/>
          </a:xfrm>
          <a:prstGeom prst="rect">
            <a:avLst/>
          </a:prstGeom>
          <a:solidFill>
            <a:srgbClr val="DF3162"/>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1" name="Rectangle 3"/>
          <p:cNvSpPr/>
          <p:nvPr/>
        </p:nvSpPr>
        <p:spPr>
          <a:xfrm>
            <a:off x="595084" y="551542"/>
            <a:ext cx="3556001" cy="5747657"/>
          </a:xfrm>
          <a:prstGeom prst="rect">
            <a:avLst/>
          </a:prstGeom>
          <a:solidFill>
            <a:srgbClr val="D53E76">
              <a:alpha val="66000"/>
            </a:srgbClr>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2" name="Rectangle 5"/>
          <p:cNvSpPr txBox="1"/>
          <p:nvPr/>
        </p:nvSpPr>
        <p:spPr>
          <a:xfrm>
            <a:off x="5261877" y="2389675"/>
            <a:ext cx="5231952" cy="968278"/>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just">
              <a:lnSpc>
                <a:spcPct val="150000"/>
              </a:lnSpc>
              <a:defRPr sz="900">
                <a:solidFill>
                  <a:srgbClr val="FFFFFF"/>
                </a:solidFill>
                <a:latin typeface="Lato Regular"/>
                <a:ea typeface="Lato Regular"/>
                <a:cs typeface="Lato Regular"/>
                <a:sym typeface="Lato Regular"/>
              </a:defRPr>
            </a:lvl1p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Even if you’re in a situation where you may be overwhelmed and spread thin, it is still important to make it appear as if the customer is your main priority.</a:t>
            </a:r>
          </a:p>
        </p:txBody>
      </p:sp>
      <p:sp>
        <p:nvSpPr>
          <p:cNvPr id="443" name="Subtitle 2"/>
          <p:cNvSpPr txBox="1"/>
          <p:nvPr/>
        </p:nvSpPr>
        <p:spPr>
          <a:xfrm>
            <a:off x="5261877" y="914400"/>
            <a:ext cx="5746758" cy="132343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spcBef>
                <a:spcPts val="1000"/>
              </a:spcBef>
              <a:defRPr sz="4000">
                <a:solidFill>
                  <a:srgbClr val="FFFFFF"/>
                </a:solidFill>
                <a:latin typeface="Source Sans Pro Semibold"/>
                <a:ea typeface="Source Sans Pro Semibold"/>
                <a:cs typeface="Source Sans Pro Semibold"/>
                <a:sym typeface="Source Sans Pro Semibold"/>
              </a:defRPr>
            </a:lvl1pPr>
          </a:lstStyle>
          <a:p>
            <a:pPr marL="0" marR="0" lvl="0" indent="0" algn="l" defTabSz="914400" rtl="0" eaLnBrk="1" fontAlgn="auto" latinLnBrk="0" hangingPunct="0">
              <a:lnSpc>
                <a:spcPct val="100000"/>
              </a:lnSpc>
              <a:spcBef>
                <a:spcPts val="1000"/>
              </a:spcBef>
              <a:spcAft>
                <a:spcPts val="0"/>
              </a:spcAft>
              <a:buClrTx/>
              <a:buSzTx/>
              <a:buFontTx/>
              <a:buNone/>
              <a:tabLst/>
              <a:defRPr/>
            </a:pPr>
            <a:r>
              <a:rPr kumimoji="0" lang="en-US"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rPr>
              <a:t>Make them feel like a top priority</a:t>
            </a:r>
          </a:p>
        </p:txBody>
      </p:sp>
      <p:pic>
        <p:nvPicPr>
          <p:cNvPr id="444" name="Picture Placeholder 1"/>
          <p:cNvPicPr>
            <a:picLocks noGrp="1" noChangeAspect="1"/>
          </p:cNvPicPr>
          <p:nvPr>
            <p:ph type="pic" idx="13"/>
          </p:nvPr>
        </p:nvPicPr>
        <p:blipFill>
          <a:blip r:embed="rId2">
            <a:extLst>
              <a:ext uri="{28A0092B-C50C-407E-A947-70E740481C1C}">
                <a14:useLocalDpi xmlns:a14="http://schemas.microsoft.com/office/drawing/2010/main" val="0"/>
              </a:ext>
            </a:extLst>
          </a:blip>
          <a:srcRect/>
          <a:stretch/>
        </p:blipFill>
        <p:spPr>
          <a:xfrm>
            <a:off x="595084" y="1165780"/>
            <a:ext cx="3556001" cy="4031094"/>
          </a:xfrm>
          <a:prstGeom prst="rect">
            <a:avLst/>
          </a:prstGeom>
        </p:spPr>
      </p:pic>
    </p:spTree>
    <p:extLst>
      <p:ext uri="{BB962C8B-B14F-4D97-AF65-F5344CB8AC3E}">
        <p14:creationId xmlns:p14="http://schemas.microsoft.com/office/powerpoint/2010/main" val="3073719786"/>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2A2C53"/>
        </a:solidFill>
        <a:effectLst/>
      </p:bgPr>
    </p:bg>
    <p:spTree>
      <p:nvGrpSpPr>
        <p:cNvPr id="1" name=""/>
        <p:cNvGrpSpPr/>
        <p:nvPr/>
      </p:nvGrpSpPr>
      <p:grpSpPr>
        <a:xfrm>
          <a:off x="0" y="0"/>
          <a:ext cx="0" cy="0"/>
          <a:chOff x="0" y="0"/>
          <a:chExt cx="0" cy="0"/>
        </a:xfrm>
      </p:grpSpPr>
      <p:sp>
        <p:nvSpPr>
          <p:cNvPr id="439" name="Rectangle 4"/>
          <p:cNvSpPr/>
          <p:nvPr/>
        </p:nvSpPr>
        <p:spPr>
          <a:xfrm>
            <a:off x="0" y="914400"/>
            <a:ext cx="5219700" cy="1682874"/>
          </a:xfrm>
          <a:prstGeom prst="rect">
            <a:avLst/>
          </a:prstGeom>
          <a:solidFill>
            <a:srgbClr val="FFFFFF"/>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0" name="Rectangle 7"/>
          <p:cNvSpPr/>
          <p:nvPr/>
        </p:nvSpPr>
        <p:spPr>
          <a:xfrm>
            <a:off x="9546545" y="2973340"/>
            <a:ext cx="1204687" cy="1986258"/>
          </a:xfrm>
          <a:prstGeom prst="rect">
            <a:avLst/>
          </a:prstGeom>
          <a:solidFill>
            <a:srgbClr val="DF3162"/>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1" name="Rectangle 3"/>
          <p:cNvSpPr/>
          <p:nvPr/>
        </p:nvSpPr>
        <p:spPr>
          <a:xfrm>
            <a:off x="595084" y="551542"/>
            <a:ext cx="3556001" cy="5747657"/>
          </a:xfrm>
          <a:prstGeom prst="rect">
            <a:avLst/>
          </a:prstGeom>
          <a:solidFill>
            <a:srgbClr val="D53E76">
              <a:alpha val="66000"/>
            </a:srgbClr>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2" name="Rectangle 5"/>
          <p:cNvSpPr txBox="1"/>
          <p:nvPr/>
        </p:nvSpPr>
        <p:spPr>
          <a:xfrm>
            <a:off x="5261877" y="2389675"/>
            <a:ext cx="5231952" cy="1663597"/>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gn="just">
              <a:lnSpc>
                <a:spcPct val="150000"/>
              </a:lnSpc>
              <a:defRPr sz="900">
                <a:solidFill>
                  <a:srgbClr val="FFFFFF"/>
                </a:solidFill>
                <a:latin typeface="Lato Regular"/>
                <a:ea typeface="Lato Regular"/>
                <a:cs typeface="Lato Regular"/>
                <a:sym typeface="Lato Regular"/>
              </a:defRPr>
            </a:lvl1p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Can you remember a time that a business went above and beyond to ensure that you were a satisfied customer? How did that make you feel?</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Always strive to make your customers feel that way on a daily basis.</a:t>
            </a:r>
          </a:p>
        </p:txBody>
      </p:sp>
      <p:sp>
        <p:nvSpPr>
          <p:cNvPr id="443" name="Subtitle 2"/>
          <p:cNvSpPr txBox="1"/>
          <p:nvPr/>
        </p:nvSpPr>
        <p:spPr>
          <a:xfrm>
            <a:off x="5261877" y="914400"/>
            <a:ext cx="5746758" cy="707886"/>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spcBef>
                <a:spcPts val="1000"/>
              </a:spcBef>
              <a:defRPr sz="4000">
                <a:solidFill>
                  <a:srgbClr val="FFFFFF"/>
                </a:solidFill>
                <a:latin typeface="Source Sans Pro Semibold"/>
                <a:ea typeface="Source Sans Pro Semibold"/>
                <a:cs typeface="Source Sans Pro Semibold"/>
                <a:sym typeface="Source Sans Pro Semibold"/>
              </a:defRPr>
            </a:lvl1pPr>
          </a:lstStyle>
          <a:p>
            <a:pPr marL="0" marR="0" lvl="0" indent="0" algn="l" defTabSz="914400" rtl="0" eaLnBrk="1" fontAlgn="auto" latinLnBrk="0" hangingPunct="0">
              <a:lnSpc>
                <a:spcPct val="100000"/>
              </a:lnSpc>
              <a:spcBef>
                <a:spcPts val="1000"/>
              </a:spcBef>
              <a:spcAft>
                <a:spcPts val="0"/>
              </a:spcAft>
              <a:buClrTx/>
              <a:buSzTx/>
              <a:buFontTx/>
              <a:buNone/>
              <a:tabLst/>
              <a:defRPr/>
            </a:pPr>
            <a:r>
              <a:rPr kumimoji="0" lang="en-US"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rPr>
              <a:t>Go the extra mile</a:t>
            </a:r>
          </a:p>
        </p:txBody>
      </p:sp>
      <p:pic>
        <p:nvPicPr>
          <p:cNvPr id="444" name="Picture Placeholder 1"/>
          <p:cNvPicPr>
            <a:picLocks noGrp="1" noChangeAspect="1"/>
          </p:cNvPicPr>
          <p:nvPr>
            <p:ph type="pic" idx="13"/>
          </p:nvPr>
        </p:nvPicPr>
        <p:blipFill>
          <a:blip r:embed="rId2">
            <a:extLst>
              <a:ext uri="{28A0092B-C50C-407E-A947-70E740481C1C}">
                <a14:useLocalDpi xmlns:a14="http://schemas.microsoft.com/office/drawing/2010/main" val="0"/>
              </a:ext>
            </a:extLst>
          </a:blip>
          <a:srcRect/>
          <a:stretch/>
        </p:blipFill>
        <p:spPr>
          <a:xfrm>
            <a:off x="595084" y="2070077"/>
            <a:ext cx="3556001" cy="2222500"/>
          </a:xfrm>
          <a:prstGeom prst="rect">
            <a:avLst/>
          </a:prstGeom>
        </p:spPr>
      </p:pic>
    </p:spTree>
    <p:extLst>
      <p:ext uri="{BB962C8B-B14F-4D97-AF65-F5344CB8AC3E}">
        <p14:creationId xmlns:p14="http://schemas.microsoft.com/office/powerpoint/2010/main" val="231465635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7FF91BCF-489D-4FF6-B133-1BDE8A59955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8332" b="28332"/>
          <a:stretch>
            <a:fillRect/>
          </a:stretch>
        </p:blipFill>
        <p:spPr/>
      </p:pic>
      <p:pic>
        <p:nvPicPr>
          <p:cNvPr id="13" name="Picture Placeholder 12">
            <a:extLst>
              <a:ext uri="{FF2B5EF4-FFF2-40B4-BE49-F238E27FC236}">
                <a16:creationId xmlns:a16="http://schemas.microsoft.com/office/drawing/2014/main" id="{51A5343E-8628-47EC-888B-AABDEE1FE01A}"/>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23161" b="23161"/>
          <a:stretch/>
        </p:blipFill>
        <p:spPr>
          <a:xfrm>
            <a:off x="3543300" y="2476500"/>
            <a:ext cx="8648700" cy="1981200"/>
          </a:xfrm>
        </p:spPr>
      </p:pic>
      <p:sp>
        <p:nvSpPr>
          <p:cNvPr id="4" name="Rectangle 3">
            <a:extLst>
              <a:ext uri="{FF2B5EF4-FFF2-40B4-BE49-F238E27FC236}">
                <a16:creationId xmlns:a16="http://schemas.microsoft.com/office/drawing/2014/main" id="{4E4FF2FF-8A33-4F4E-A211-D86C1114F6EF}"/>
              </a:ext>
            </a:extLst>
          </p:cNvPr>
          <p:cNvSpPr/>
          <p:nvPr/>
        </p:nvSpPr>
        <p:spPr>
          <a:xfrm>
            <a:off x="76200" y="2476500"/>
            <a:ext cx="3390899" cy="1981200"/>
          </a:xfrm>
          <a:prstGeom prst="rect">
            <a:avLst/>
          </a:prstGeom>
          <a:solidFill>
            <a:srgbClr val="FFC6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E1579019-4F30-4F64-AA1F-26FB552F3A8C}"/>
              </a:ext>
            </a:extLst>
          </p:cNvPr>
          <p:cNvSpPr/>
          <p:nvPr/>
        </p:nvSpPr>
        <p:spPr>
          <a:xfrm>
            <a:off x="8267701" y="4591050"/>
            <a:ext cx="3924300" cy="1981200"/>
          </a:xfrm>
          <a:prstGeom prst="rect">
            <a:avLst/>
          </a:prstGeom>
          <a:solidFill>
            <a:srgbClr val="FFC6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3">
            <a:extLst>
              <a:ext uri="{FF2B5EF4-FFF2-40B4-BE49-F238E27FC236}">
                <a16:creationId xmlns:a16="http://schemas.microsoft.com/office/drawing/2014/main" id="{1458B8CF-7DD5-4B64-A80D-5A194E112A28}"/>
              </a:ext>
            </a:extLst>
          </p:cNvPr>
          <p:cNvGrpSpPr>
            <a:grpSpLocks/>
          </p:cNvGrpSpPr>
          <p:nvPr/>
        </p:nvGrpSpPr>
        <p:grpSpPr bwMode="auto">
          <a:xfrm>
            <a:off x="-752577" y="2701350"/>
            <a:ext cx="4248405" cy="1439525"/>
            <a:chOff x="-656836" y="1196317"/>
            <a:chExt cx="5458130" cy="1439065"/>
          </a:xfrm>
        </p:grpSpPr>
        <p:sp>
          <p:nvSpPr>
            <p:cNvPr id="7" name="Rectangle 6">
              <a:extLst>
                <a:ext uri="{FF2B5EF4-FFF2-40B4-BE49-F238E27FC236}">
                  <a16:creationId xmlns:a16="http://schemas.microsoft.com/office/drawing/2014/main" id="{C8F4230F-4568-4AF6-A1B0-1CD68CBD8D89}"/>
                </a:ext>
              </a:extLst>
            </p:cNvPr>
            <p:cNvSpPr/>
            <p:nvPr/>
          </p:nvSpPr>
          <p:spPr>
            <a:xfrm>
              <a:off x="-410080" y="1568926"/>
              <a:ext cx="4309835" cy="10664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fontAlgn="auto" hangingPunct="1">
                <a:spcBef>
                  <a:spcPts val="0"/>
                </a:spcBef>
                <a:spcAft>
                  <a:spcPts val="0"/>
                </a:spcAft>
                <a:defRPr/>
              </a:pPr>
              <a:r>
                <a:rPr lang="en-US" sz="4000" b="1" dirty="0">
                  <a:solidFill>
                    <a:schemeClr val="bg1"/>
                  </a:solidFill>
                  <a:latin typeface="Times New Roman" panose="02020603050405020304" pitchFamily="18" charset="0"/>
                  <a:ea typeface="Source Sans Pro" panose="020B0503030403020204" pitchFamily="34" charset="0"/>
                  <a:cs typeface="Times New Roman" panose="02020603050405020304" pitchFamily="18" charset="0"/>
                </a:rPr>
                <a:t>Banking</a:t>
              </a:r>
              <a:endParaRPr lang="id-ID" sz="4000" b="1" dirty="0">
                <a:solidFill>
                  <a:schemeClr val="bg1"/>
                </a:solidFill>
                <a:latin typeface="Times New Roman" panose="02020603050405020304" pitchFamily="18" charset="0"/>
                <a:ea typeface="Source Sans Pro" panose="020B050303040302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33419F07-F890-40E0-B270-2884246C6D5C}"/>
                </a:ext>
              </a:extLst>
            </p:cNvPr>
            <p:cNvSpPr/>
            <p:nvPr/>
          </p:nvSpPr>
          <p:spPr>
            <a:xfrm>
              <a:off x="-656836" y="1196317"/>
              <a:ext cx="5458130" cy="707659"/>
            </a:xfrm>
            <a:prstGeom prst="rect">
              <a:avLst/>
            </a:prstGeom>
          </p:spPr>
          <p:txBody>
            <a:bodyPr wrap="square">
              <a:spAutoFit/>
            </a:bodyPr>
            <a:lstStyle/>
            <a:p>
              <a:pPr algn="r" eaLnBrk="1" fontAlgn="auto" hangingPunct="1">
                <a:spcBef>
                  <a:spcPts val="0"/>
                </a:spcBef>
                <a:spcAft>
                  <a:spcPts val="0"/>
                </a:spcAft>
                <a:defRPr/>
              </a:pPr>
              <a:r>
                <a:rPr lang="en-US" sz="4000" b="1" dirty="0">
                  <a:solidFill>
                    <a:schemeClr val="bg1"/>
                  </a:solidFill>
                  <a:latin typeface="Times New Roman" panose="02020603050405020304" pitchFamily="18" charset="0"/>
                  <a:ea typeface="Source Sans Pro" panose="020B0503030403020204" pitchFamily="34" charset="0"/>
                  <a:cs typeface="Times New Roman" panose="02020603050405020304" pitchFamily="18" charset="0"/>
                </a:rPr>
                <a:t>Conversational</a:t>
              </a:r>
              <a:endParaRPr lang="id-ID" sz="4000" b="1" dirty="0">
                <a:solidFill>
                  <a:schemeClr val="bg1"/>
                </a:solidFill>
                <a:latin typeface="Times New Roman" panose="02020603050405020304" pitchFamily="18" charset="0"/>
                <a:ea typeface="Source Sans Pro" panose="020B0503030403020204" pitchFamily="34" charset="0"/>
                <a:cs typeface="Times New Roman" panose="02020603050405020304" pitchFamily="18" charset="0"/>
              </a:endParaRPr>
            </a:p>
          </p:txBody>
        </p:sp>
      </p:grpSp>
      <p:sp>
        <p:nvSpPr>
          <p:cNvPr id="9" name="Rectangle 8">
            <a:extLst>
              <a:ext uri="{FF2B5EF4-FFF2-40B4-BE49-F238E27FC236}">
                <a16:creationId xmlns:a16="http://schemas.microsoft.com/office/drawing/2014/main" id="{720DAF39-E666-480D-BC24-0F4B569EE9BB}"/>
              </a:ext>
            </a:extLst>
          </p:cNvPr>
          <p:cNvSpPr/>
          <p:nvPr/>
        </p:nvSpPr>
        <p:spPr>
          <a:xfrm>
            <a:off x="8267700" y="453554"/>
            <a:ext cx="3944291" cy="1783734"/>
          </a:xfrm>
          <a:prstGeom prst="rect">
            <a:avLst/>
          </a:prstGeom>
          <a:solidFill>
            <a:srgbClr val="FFC6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B7A339CA-0A81-4B8C-AEC3-4CAA0148E5ED}"/>
              </a:ext>
            </a:extLst>
          </p:cNvPr>
          <p:cNvSpPr txBox="1"/>
          <p:nvPr/>
        </p:nvSpPr>
        <p:spPr>
          <a:xfrm>
            <a:off x="8617388" y="4809253"/>
            <a:ext cx="3244914" cy="1496820"/>
          </a:xfrm>
          <a:prstGeom prst="rect">
            <a:avLst/>
          </a:prstGeom>
          <a:noFill/>
        </p:spPr>
        <p:txBody>
          <a:bodyPr wrap="square" lIns="0" tIns="0" rIns="91440" bIns="0" rtlCol="0">
            <a:spAutoFit/>
          </a:bodyPr>
          <a:lstStyle/>
          <a:p>
            <a:pPr algn="just">
              <a:lnSpc>
                <a:spcPct val="150000"/>
              </a:lnSpc>
            </a:pPr>
            <a:r>
              <a:rPr lang="en-US" sz="1100" dirty="0">
                <a:solidFill>
                  <a:schemeClr val="tx1">
                    <a:alpha val="70000"/>
                  </a:schemeClr>
                </a:solidFill>
                <a:latin typeface="Source Sans Pro" panose="020B0503030403020204" pitchFamily="34" charset="0"/>
                <a:ea typeface="Roboto Light" charset="0"/>
                <a:cs typeface="Roboto Light" charset="0"/>
              </a:rPr>
              <a:t>This involvement entirely changes the style of communication, as clients can use natural language and their preferred channels when speaking to their bank. Or, in other words, requests that used to be a self-service task for the client become part of a natural conversation.</a:t>
            </a:r>
          </a:p>
        </p:txBody>
      </p:sp>
      <p:sp>
        <p:nvSpPr>
          <p:cNvPr id="11" name="TextBox 10">
            <a:extLst>
              <a:ext uri="{FF2B5EF4-FFF2-40B4-BE49-F238E27FC236}">
                <a16:creationId xmlns:a16="http://schemas.microsoft.com/office/drawing/2014/main" id="{ABC841D4-7F9F-46EC-B104-B9415A6F3FE2}"/>
              </a:ext>
            </a:extLst>
          </p:cNvPr>
          <p:cNvSpPr txBox="1"/>
          <p:nvPr/>
        </p:nvSpPr>
        <p:spPr>
          <a:xfrm>
            <a:off x="4870386" y="597011"/>
            <a:ext cx="3244914" cy="1750736"/>
          </a:xfrm>
          <a:prstGeom prst="rect">
            <a:avLst/>
          </a:prstGeom>
          <a:noFill/>
        </p:spPr>
        <p:txBody>
          <a:bodyPr wrap="square" lIns="0" tIns="0" rIns="91440" bIns="0" rtlCol="0">
            <a:spAutoFit/>
          </a:bodyPr>
          <a:lstStyle/>
          <a:p>
            <a:pPr algn="r">
              <a:lnSpc>
                <a:spcPct val="150000"/>
              </a:lnSpc>
            </a:pPr>
            <a:r>
              <a:rPr lang="en-US" sz="1100" dirty="0">
                <a:solidFill>
                  <a:schemeClr val="tx1">
                    <a:alpha val="70000"/>
                  </a:schemeClr>
                </a:solidFill>
                <a:latin typeface="Source Sans Pro" panose="020B0503030403020204" pitchFamily="34" charset="0"/>
                <a:ea typeface="Roboto Light" charset="0"/>
                <a:cs typeface="Roboto Light" charset="0"/>
              </a:rPr>
              <a:t>All existing ways to interact with a bank forced clients to use channels which are owned by their bank: branches, contact centers, ATMs, web banking, mobile banking apps. One defining characteristic of a conversational banking solution is to break through these boundaries and include messaging services and voice assistants into the bank’s universe. </a:t>
            </a:r>
          </a:p>
        </p:txBody>
      </p:sp>
    </p:spTree>
    <p:extLst>
      <p:ext uri="{BB962C8B-B14F-4D97-AF65-F5344CB8AC3E}">
        <p14:creationId xmlns:p14="http://schemas.microsoft.com/office/powerpoint/2010/main" val="10357739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2A2C53"/>
        </a:solidFill>
        <a:effectLst/>
      </p:bgPr>
    </p:bg>
    <p:spTree>
      <p:nvGrpSpPr>
        <p:cNvPr id="1" name=""/>
        <p:cNvGrpSpPr/>
        <p:nvPr/>
      </p:nvGrpSpPr>
      <p:grpSpPr>
        <a:xfrm>
          <a:off x="0" y="0"/>
          <a:ext cx="0" cy="0"/>
          <a:chOff x="0" y="0"/>
          <a:chExt cx="0" cy="0"/>
        </a:xfrm>
      </p:grpSpPr>
      <p:sp>
        <p:nvSpPr>
          <p:cNvPr id="439" name="Rectangle 4"/>
          <p:cNvSpPr/>
          <p:nvPr/>
        </p:nvSpPr>
        <p:spPr>
          <a:xfrm>
            <a:off x="0" y="914400"/>
            <a:ext cx="5219700" cy="1682874"/>
          </a:xfrm>
          <a:prstGeom prst="rect">
            <a:avLst/>
          </a:prstGeom>
          <a:solidFill>
            <a:srgbClr val="FFFFFF"/>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0" name="Rectangle 7"/>
          <p:cNvSpPr/>
          <p:nvPr/>
        </p:nvSpPr>
        <p:spPr>
          <a:xfrm>
            <a:off x="9546545" y="2973340"/>
            <a:ext cx="1204687" cy="1986258"/>
          </a:xfrm>
          <a:prstGeom prst="rect">
            <a:avLst/>
          </a:prstGeom>
          <a:solidFill>
            <a:srgbClr val="DF3162"/>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1" name="Rectangle 3"/>
          <p:cNvSpPr/>
          <p:nvPr/>
        </p:nvSpPr>
        <p:spPr>
          <a:xfrm>
            <a:off x="595084" y="551542"/>
            <a:ext cx="3556001" cy="5747657"/>
          </a:xfrm>
          <a:prstGeom prst="rect">
            <a:avLst/>
          </a:prstGeom>
          <a:solidFill>
            <a:srgbClr val="D53E76">
              <a:alpha val="66000"/>
            </a:srgbClr>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2" name="Rectangle 5"/>
          <p:cNvSpPr txBox="1"/>
          <p:nvPr/>
        </p:nvSpPr>
        <p:spPr>
          <a:xfrm>
            <a:off x="5261877" y="2389675"/>
            <a:ext cx="5231952" cy="1857368"/>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just">
              <a:lnSpc>
                <a:spcPct val="150000"/>
              </a:lnSpc>
              <a:defRPr sz="900">
                <a:solidFill>
                  <a:srgbClr val="FFFFFF"/>
                </a:solidFill>
                <a:latin typeface="Lato Regular"/>
                <a:ea typeface="Lato Regular"/>
                <a:cs typeface="Lato Regular"/>
                <a:sym typeface="Lato Regular"/>
              </a:defRPr>
            </a:lvl1p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Ideally, any business wants to deliver what they’ve promised without any complications or obstacles. Unfortunately, that cannot always be the case. However, keeping the lines of communication open and always being honest is key to providing an exemplary customer experience.</a:t>
            </a:r>
          </a:p>
        </p:txBody>
      </p:sp>
      <p:sp>
        <p:nvSpPr>
          <p:cNvPr id="443" name="Subtitle 2"/>
          <p:cNvSpPr txBox="1"/>
          <p:nvPr/>
        </p:nvSpPr>
        <p:spPr>
          <a:xfrm>
            <a:off x="5261877" y="914400"/>
            <a:ext cx="5746758" cy="132343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spcBef>
                <a:spcPts val="1000"/>
              </a:spcBef>
              <a:defRPr sz="4000">
                <a:solidFill>
                  <a:srgbClr val="FFFFFF"/>
                </a:solidFill>
                <a:latin typeface="Source Sans Pro Semibold"/>
                <a:ea typeface="Source Sans Pro Semibold"/>
                <a:cs typeface="Source Sans Pro Semibold"/>
                <a:sym typeface="Source Sans Pro Semibold"/>
              </a:defRPr>
            </a:lvl1pPr>
          </a:lstStyle>
          <a:p>
            <a:pPr marL="0" marR="0" lvl="0" indent="0" algn="l" defTabSz="914400" rtl="0" eaLnBrk="1" fontAlgn="auto" latinLnBrk="0" hangingPunct="0">
              <a:lnSpc>
                <a:spcPct val="100000"/>
              </a:lnSpc>
              <a:spcBef>
                <a:spcPts val="1000"/>
              </a:spcBef>
              <a:spcAft>
                <a:spcPts val="0"/>
              </a:spcAft>
              <a:buClrTx/>
              <a:buSzTx/>
              <a:buFontTx/>
              <a:buNone/>
              <a:tabLst/>
              <a:defRPr/>
            </a:pPr>
            <a:r>
              <a:rPr kumimoji="0" lang="en-US"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rPr>
              <a:t>Be honest with your customers at all times</a:t>
            </a:r>
          </a:p>
        </p:txBody>
      </p:sp>
      <p:pic>
        <p:nvPicPr>
          <p:cNvPr id="444" name="Picture Placeholder 1"/>
          <p:cNvPicPr>
            <a:picLocks noGrp="1" noChangeAspect="1"/>
          </p:cNvPicPr>
          <p:nvPr>
            <p:ph type="pic" idx="13"/>
          </p:nvPr>
        </p:nvPicPr>
        <p:blipFill>
          <a:blip r:embed="rId2">
            <a:extLst>
              <a:ext uri="{28A0092B-C50C-407E-A947-70E740481C1C}">
                <a14:useLocalDpi xmlns:a14="http://schemas.microsoft.com/office/drawing/2010/main" val="0"/>
              </a:ext>
            </a:extLst>
          </a:blip>
          <a:srcRect/>
          <a:stretch/>
        </p:blipFill>
        <p:spPr>
          <a:xfrm>
            <a:off x="595084" y="1403327"/>
            <a:ext cx="3556000" cy="3556000"/>
          </a:xfrm>
          <a:prstGeom prst="rect">
            <a:avLst/>
          </a:prstGeom>
        </p:spPr>
      </p:pic>
    </p:spTree>
    <p:extLst>
      <p:ext uri="{BB962C8B-B14F-4D97-AF65-F5344CB8AC3E}">
        <p14:creationId xmlns:p14="http://schemas.microsoft.com/office/powerpoint/2010/main" val="3290612447"/>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2A2C53"/>
        </a:solidFill>
        <a:effectLst/>
      </p:bgPr>
    </p:bg>
    <p:spTree>
      <p:nvGrpSpPr>
        <p:cNvPr id="1" name=""/>
        <p:cNvGrpSpPr/>
        <p:nvPr/>
      </p:nvGrpSpPr>
      <p:grpSpPr>
        <a:xfrm>
          <a:off x="0" y="0"/>
          <a:ext cx="0" cy="0"/>
          <a:chOff x="0" y="0"/>
          <a:chExt cx="0" cy="0"/>
        </a:xfrm>
      </p:grpSpPr>
      <p:sp>
        <p:nvSpPr>
          <p:cNvPr id="439" name="Rectangle 4"/>
          <p:cNvSpPr/>
          <p:nvPr/>
        </p:nvSpPr>
        <p:spPr>
          <a:xfrm>
            <a:off x="0" y="914400"/>
            <a:ext cx="5219700" cy="1682874"/>
          </a:xfrm>
          <a:prstGeom prst="rect">
            <a:avLst/>
          </a:prstGeom>
          <a:solidFill>
            <a:srgbClr val="FFFFFF"/>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0" name="Rectangle 7"/>
          <p:cNvSpPr/>
          <p:nvPr/>
        </p:nvSpPr>
        <p:spPr>
          <a:xfrm>
            <a:off x="9546545" y="2973340"/>
            <a:ext cx="1204687" cy="1986258"/>
          </a:xfrm>
          <a:prstGeom prst="rect">
            <a:avLst/>
          </a:prstGeom>
          <a:solidFill>
            <a:srgbClr val="DF3162"/>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1" name="Rectangle 3"/>
          <p:cNvSpPr/>
          <p:nvPr/>
        </p:nvSpPr>
        <p:spPr>
          <a:xfrm>
            <a:off x="595084" y="551542"/>
            <a:ext cx="3556001" cy="5747657"/>
          </a:xfrm>
          <a:prstGeom prst="rect">
            <a:avLst/>
          </a:prstGeom>
          <a:solidFill>
            <a:srgbClr val="D53E76">
              <a:alpha val="66000"/>
            </a:srgbClr>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2" name="Rectangle 5"/>
          <p:cNvSpPr txBox="1"/>
          <p:nvPr/>
        </p:nvSpPr>
        <p:spPr>
          <a:xfrm>
            <a:off x="5261877" y="2389675"/>
            <a:ext cx="5231952" cy="1264642"/>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gn="just">
              <a:lnSpc>
                <a:spcPct val="150000"/>
              </a:lnSpc>
              <a:defRPr sz="900">
                <a:solidFill>
                  <a:srgbClr val="FFFFFF"/>
                </a:solidFill>
                <a:latin typeface="Lato Regular"/>
                <a:ea typeface="Lato Regular"/>
                <a:cs typeface="Lato Regular"/>
                <a:sym typeface="Lato Regular"/>
              </a:defRPr>
            </a:lvl1p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 the saying goes, the customer is always right! Even though this isn’t always the case, thrive to make them feel as if you are doing everything possible to meet their specific needs and demands.</a:t>
            </a:r>
          </a:p>
        </p:txBody>
      </p:sp>
      <p:sp>
        <p:nvSpPr>
          <p:cNvPr id="443" name="Subtitle 2"/>
          <p:cNvSpPr txBox="1"/>
          <p:nvPr/>
        </p:nvSpPr>
        <p:spPr>
          <a:xfrm>
            <a:off x="5261877" y="914400"/>
            <a:ext cx="5746758" cy="707886"/>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spcBef>
                <a:spcPts val="1000"/>
              </a:spcBef>
              <a:defRPr sz="4000">
                <a:solidFill>
                  <a:srgbClr val="FFFFFF"/>
                </a:solidFill>
                <a:latin typeface="Source Sans Pro Semibold"/>
                <a:ea typeface="Source Sans Pro Semibold"/>
                <a:cs typeface="Source Sans Pro Semibold"/>
                <a:sym typeface="Source Sans Pro Semibold"/>
              </a:defRPr>
            </a:lvl1pPr>
          </a:lstStyle>
          <a:p>
            <a:pPr marL="0" marR="0" lvl="0" indent="0" algn="l" defTabSz="914400" rtl="0" eaLnBrk="1" fontAlgn="auto" latinLnBrk="0" hangingPunct="0">
              <a:lnSpc>
                <a:spcPct val="100000"/>
              </a:lnSpc>
              <a:spcBef>
                <a:spcPts val="1000"/>
              </a:spcBef>
              <a:spcAft>
                <a:spcPts val="0"/>
              </a:spcAft>
              <a:buClrTx/>
              <a:buSzTx/>
              <a:buFontTx/>
              <a:buNone/>
              <a:tabLst/>
              <a:defRPr/>
            </a:pPr>
            <a:r>
              <a:rPr kumimoji="0" lang="en-US"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rPr>
              <a:t>Try to be flexible</a:t>
            </a:r>
          </a:p>
        </p:txBody>
      </p:sp>
      <p:pic>
        <p:nvPicPr>
          <p:cNvPr id="444" name="Picture Placeholder 1"/>
          <p:cNvPicPr>
            <a:picLocks noGrp="1" noChangeAspect="1"/>
          </p:cNvPicPr>
          <p:nvPr>
            <p:ph type="pic" idx="13"/>
          </p:nvPr>
        </p:nvPicPr>
        <p:blipFill>
          <a:blip r:embed="rId2">
            <a:extLst>
              <a:ext uri="{28A0092B-C50C-407E-A947-70E740481C1C}">
                <a14:useLocalDpi xmlns:a14="http://schemas.microsoft.com/office/drawing/2010/main" val="0"/>
              </a:ext>
            </a:extLst>
          </a:blip>
          <a:srcRect/>
          <a:stretch/>
        </p:blipFill>
        <p:spPr>
          <a:xfrm>
            <a:off x="595084" y="961038"/>
            <a:ext cx="3556001" cy="4440578"/>
          </a:xfrm>
          <a:prstGeom prst="rect">
            <a:avLst/>
          </a:prstGeom>
        </p:spPr>
      </p:pic>
    </p:spTree>
    <p:extLst>
      <p:ext uri="{BB962C8B-B14F-4D97-AF65-F5344CB8AC3E}">
        <p14:creationId xmlns:p14="http://schemas.microsoft.com/office/powerpoint/2010/main" val="2747942648"/>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2A2C53"/>
        </a:solidFill>
        <a:effectLst/>
      </p:bgPr>
    </p:bg>
    <p:spTree>
      <p:nvGrpSpPr>
        <p:cNvPr id="1" name=""/>
        <p:cNvGrpSpPr/>
        <p:nvPr/>
      </p:nvGrpSpPr>
      <p:grpSpPr>
        <a:xfrm>
          <a:off x="0" y="0"/>
          <a:ext cx="0" cy="0"/>
          <a:chOff x="0" y="0"/>
          <a:chExt cx="0" cy="0"/>
        </a:xfrm>
      </p:grpSpPr>
      <p:sp>
        <p:nvSpPr>
          <p:cNvPr id="439" name="Rectangle 4"/>
          <p:cNvSpPr/>
          <p:nvPr/>
        </p:nvSpPr>
        <p:spPr>
          <a:xfrm>
            <a:off x="0" y="914400"/>
            <a:ext cx="5219700" cy="1682874"/>
          </a:xfrm>
          <a:prstGeom prst="rect">
            <a:avLst/>
          </a:prstGeom>
          <a:solidFill>
            <a:srgbClr val="FFFFFF"/>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0" name="Rectangle 7"/>
          <p:cNvSpPr/>
          <p:nvPr/>
        </p:nvSpPr>
        <p:spPr>
          <a:xfrm>
            <a:off x="9546545" y="2973340"/>
            <a:ext cx="1204687" cy="1986258"/>
          </a:xfrm>
          <a:prstGeom prst="rect">
            <a:avLst/>
          </a:prstGeom>
          <a:solidFill>
            <a:srgbClr val="DF3162"/>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1" name="Rectangle 3"/>
          <p:cNvSpPr/>
          <p:nvPr/>
        </p:nvSpPr>
        <p:spPr>
          <a:xfrm>
            <a:off x="595084" y="551542"/>
            <a:ext cx="3556001" cy="5747657"/>
          </a:xfrm>
          <a:prstGeom prst="rect">
            <a:avLst/>
          </a:prstGeom>
          <a:solidFill>
            <a:srgbClr val="D53E76">
              <a:alpha val="66000"/>
            </a:srgbClr>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2" name="Rectangle 5"/>
          <p:cNvSpPr txBox="1"/>
          <p:nvPr/>
        </p:nvSpPr>
        <p:spPr>
          <a:xfrm>
            <a:off x="5261877" y="2853392"/>
            <a:ext cx="5231952" cy="1561005"/>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just">
              <a:lnSpc>
                <a:spcPct val="150000"/>
              </a:lnSpc>
              <a:defRPr sz="900">
                <a:solidFill>
                  <a:srgbClr val="FFFFFF"/>
                </a:solidFill>
                <a:latin typeface="Lato Regular"/>
                <a:ea typeface="Lato Regular"/>
                <a:cs typeface="Lato Regular"/>
                <a:sym typeface="Lato Regular"/>
              </a:defRPr>
            </a:lvl1p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Do you have a customer with a great sense of humor? A customer who is conservative or shy? Make sure that whatever their personality is that you shape your communication style and the way you do business with them to reflect that.</a:t>
            </a:r>
          </a:p>
        </p:txBody>
      </p:sp>
      <p:sp>
        <p:nvSpPr>
          <p:cNvPr id="443" name="Subtitle 2"/>
          <p:cNvSpPr txBox="1"/>
          <p:nvPr/>
        </p:nvSpPr>
        <p:spPr>
          <a:xfrm>
            <a:off x="5261877" y="914400"/>
            <a:ext cx="6668866" cy="1938992"/>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spcBef>
                <a:spcPts val="1000"/>
              </a:spcBef>
              <a:defRPr sz="4000">
                <a:solidFill>
                  <a:srgbClr val="FFFFFF"/>
                </a:solidFill>
                <a:latin typeface="Source Sans Pro Semibold"/>
                <a:ea typeface="Source Sans Pro Semibold"/>
                <a:cs typeface="Source Sans Pro Semibold"/>
                <a:sym typeface="Source Sans Pro Semibold"/>
              </a:defRPr>
            </a:lvl1pPr>
          </a:lstStyle>
          <a:p>
            <a:pPr marL="0" marR="0" lvl="0" indent="0" algn="l" defTabSz="914400" rtl="0" eaLnBrk="1" fontAlgn="auto" latinLnBrk="0" hangingPunct="0">
              <a:lnSpc>
                <a:spcPct val="100000"/>
              </a:lnSpc>
              <a:spcBef>
                <a:spcPts val="1000"/>
              </a:spcBef>
              <a:spcAft>
                <a:spcPts val="0"/>
              </a:spcAft>
              <a:buClrTx/>
              <a:buSzTx/>
              <a:buFontTx/>
              <a:buNone/>
              <a:tabLst/>
              <a:defRPr/>
            </a:pPr>
            <a:r>
              <a:rPr kumimoji="0" lang="en-US"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rPr>
              <a:t>Mold the way you do business to fit each customer’s personality</a:t>
            </a:r>
          </a:p>
        </p:txBody>
      </p:sp>
      <p:pic>
        <p:nvPicPr>
          <p:cNvPr id="444" name="Picture Placeholder 1"/>
          <p:cNvPicPr>
            <a:picLocks noGrp="1" noChangeAspect="1"/>
          </p:cNvPicPr>
          <p:nvPr>
            <p:ph type="pic" idx="13"/>
          </p:nvPr>
        </p:nvPicPr>
        <p:blipFill>
          <a:blip r:embed="rId2">
            <a:extLst>
              <a:ext uri="{28A0092B-C50C-407E-A947-70E740481C1C}">
                <a14:useLocalDpi xmlns:a14="http://schemas.microsoft.com/office/drawing/2010/main" val="0"/>
              </a:ext>
            </a:extLst>
          </a:blip>
          <a:srcRect/>
          <a:stretch/>
        </p:blipFill>
        <p:spPr>
          <a:xfrm>
            <a:off x="595084" y="1995067"/>
            <a:ext cx="3556001" cy="2372519"/>
          </a:xfrm>
          <a:prstGeom prst="rect">
            <a:avLst/>
          </a:prstGeom>
        </p:spPr>
      </p:pic>
    </p:spTree>
    <p:extLst>
      <p:ext uri="{BB962C8B-B14F-4D97-AF65-F5344CB8AC3E}">
        <p14:creationId xmlns:p14="http://schemas.microsoft.com/office/powerpoint/2010/main" val="2922869084"/>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 name="Picture Placeholder 1" descr="Picture Placeholder 1"/>
          <p:cNvPicPr>
            <a:picLocks noGrp="1" noChangeAspect="1"/>
          </p:cNvPicPr>
          <p:nvPr>
            <p:ph type="pic" idx="13"/>
          </p:nvPr>
        </p:nvPicPr>
        <p:blipFill>
          <a:blip r:embed="rId2"/>
          <a:stretch>
            <a:fillRect/>
          </a:stretch>
        </p:blipFill>
        <p:spPr>
          <a:prstGeom prst="rect">
            <a:avLst/>
          </a:prstGeom>
        </p:spPr>
      </p:pic>
      <p:sp>
        <p:nvSpPr>
          <p:cNvPr id="375" name="Rectangle 5"/>
          <p:cNvSpPr/>
          <p:nvPr/>
        </p:nvSpPr>
        <p:spPr>
          <a:xfrm>
            <a:off x="0" y="-3482"/>
            <a:ext cx="12192000" cy="6858001"/>
          </a:xfrm>
          <a:prstGeom prst="rect">
            <a:avLst/>
          </a:prstGeom>
          <a:solidFill>
            <a:srgbClr val="2A2C53">
              <a:alpha val="91000"/>
            </a:srgbClr>
          </a:solidFill>
          <a:ln w="12700">
            <a:solidFill>
              <a:srgbClr val="42719B"/>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dirty="0">
              <a:ln>
                <a:noFill/>
              </a:ln>
              <a:solidFill>
                <a:srgbClr val="FFFFFF"/>
              </a:solidFill>
              <a:effectLst/>
              <a:uLnTx/>
              <a:uFillTx/>
              <a:latin typeface="Calibri"/>
              <a:cs typeface="Calibri"/>
              <a:sym typeface="Calibri"/>
            </a:endParaRPr>
          </a:p>
        </p:txBody>
      </p:sp>
      <p:sp>
        <p:nvSpPr>
          <p:cNvPr id="376" name="Freeform 9"/>
          <p:cNvSpPr/>
          <p:nvPr/>
        </p:nvSpPr>
        <p:spPr>
          <a:xfrm>
            <a:off x="4535713" y="918029"/>
            <a:ext cx="3120573" cy="5021942"/>
          </a:xfrm>
          <a:custGeom>
            <a:avLst/>
            <a:gdLst/>
            <a:ahLst/>
            <a:cxnLst>
              <a:cxn ang="0">
                <a:pos x="wd2" y="hd2"/>
              </a:cxn>
              <a:cxn ang="5400000">
                <a:pos x="wd2" y="hd2"/>
              </a:cxn>
              <a:cxn ang="10800000">
                <a:pos x="wd2" y="hd2"/>
              </a:cxn>
              <a:cxn ang="16200000">
                <a:pos x="wd2" y="hd2"/>
              </a:cxn>
            </a:cxnLst>
            <a:rect l="0" t="0" r="r" b="b"/>
            <a:pathLst>
              <a:path w="21600" h="21600" extrusionOk="0">
                <a:moveTo>
                  <a:pt x="2052" y="1272"/>
                </a:moveTo>
                <a:lnTo>
                  <a:pt x="2052" y="20328"/>
                </a:lnTo>
                <a:lnTo>
                  <a:pt x="19548" y="20328"/>
                </a:lnTo>
                <a:lnTo>
                  <a:pt x="19548" y="1272"/>
                </a:lnTo>
                <a:close/>
                <a:moveTo>
                  <a:pt x="0" y="0"/>
                </a:moveTo>
                <a:lnTo>
                  <a:pt x="21600" y="0"/>
                </a:lnTo>
                <a:lnTo>
                  <a:pt x="21600" y="21600"/>
                </a:lnTo>
                <a:lnTo>
                  <a:pt x="0" y="21600"/>
                </a:lnTo>
                <a:close/>
              </a:path>
            </a:pathLst>
          </a:custGeom>
          <a:gradFill>
            <a:gsLst>
              <a:gs pos="29000">
                <a:srgbClr val="E76651"/>
              </a:gs>
              <a:gs pos="64000">
                <a:srgbClr val="D53E76"/>
              </a:gs>
            </a:gsLst>
            <a:lin ang="5400000"/>
          </a:gra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78" name="Subtitle 2"/>
          <p:cNvSpPr txBox="1"/>
          <p:nvPr/>
        </p:nvSpPr>
        <p:spPr>
          <a:xfrm>
            <a:off x="3493139" y="2582525"/>
            <a:ext cx="5220235" cy="1107996"/>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spcBef>
                <a:spcPts val="1000"/>
              </a:spcBef>
              <a:defRPr sz="7200">
                <a:solidFill>
                  <a:srgbClr val="FFFFFF"/>
                </a:solidFill>
                <a:latin typeface="Source Sans Pro Black"/>
                <a:ea typeface="Source Sans Pro Black"/>
                <a:cs typeface="Source Sans Pro Black"/>
                <a:sym typeface="Source Sans Pro Black"/>
              </a:defRPr>
            </a:lvl1pPr>
          </a:lstStyle>
          <a:p>
            <a:pPr marL="0" marR="0" lvl="0" indent="0" algn="ctr" defTabSz="914400" rtl="0" eaLnBrk="1" fontAlgn="auto" latinLnBrk="0" hangingPunct="0">
              <a:lnSpc>
                <a:spcPct val="100000"/>
              </a:lnSpc>
              <a:spcBef>
                <a:spcPts val="1000"/>
              </a:spcBef>
              <a:spcAft>
                <a:spcPts val="0"/>
              </a:spcAft>
              <a:buClrTx/>
              <a:buSzTx/>
              <a:buFontTx/>
              <a:buNone/>
              <a:tabLst/>
              <a:defRPr/>
            </a:pPr>
            <a:r>
              <a:rPr kumimoji="0" lang="en-US" sz="6600" b="0" i="0" u="none" strike="noStrike" kern="0" cap="none" spc="0" normalizeH="0" baseline="0" noProof="0" dirty="0">
                <a:ln>
                  <a:noFill/>
                </a:ln>
                <a:solidFill>
                  <a:srgbClr val="FFFFFF"/>
                </a:solidFill>
                <a:effectLst/>
                <a:uLnTx/>
                <a:uFillTx/>
                <a:latin typeface="Source Sans Pro Black"/>
                <a:ea typeface="Source Sans Pro Black"/>
                <a:sym typeface="Source Sans Pro Black"/>
              </a:rPr>
              <a:t>Conclusion</a:t>
            </a:r>
            <a:endParaRPr kumimoji="0" sz="6600" b="0" i="0" u="none" strike="noStrike" kern="0" cap="none" spc="0" normalizeH="0" baseline="0" noProof="0" dirty="0">
              <a:ln>
                <a:noFill/>
              </a:ln>
              <a:solidFill>
                <a:srgbClr val="FFFFFF"/>
              </a:solidFill>
              <a:effectLst/>
              <a:uLnTx/>
              <a:uFillTx/>
              <a:latin typeface="Source Sans Pro Black"/>
              <a:ea typeface="Source Sans Pro Black"/>
              <a:sym typeface="Source Sans Pro Black"/>
            </a:endParaRPr>
          </a:p>
        </p:txBody>
      </p:sp>
      <p:sp>
        <p:nvSpPr>
          <p:cNvPr id="383" name="Half Frame 19"/>
          <p:cNvSpPr/>
          <p:nvPr/>
        </p:nvSpPr>
        <p:spPr>
          <a:xfrm rot="13500000">
            <a:off x="5964825" y="4545762"/>
            <a:ext cx="262343" cy="26234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4400" y="7200"/>
                </a:lnTo>
                <a:lnTo>
                  <a:pt x="7200" y="7200"/>
                </a:lnTo>
                <a:lnTo>
                  <a:pt x="7200" y="14400"/>
                </a:lnTo>
                <a:lnTo>
                  <a:pt x="0" y="21600"/>
                </a:lnTo>
                <a:close/>
              </a:path>
            </a:pathLst>
          </a:custGeom>
          <a:solidFill>
            <a:srgbClr val="FFFFFF"/>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 name="Straight Connector 16">
            <a:extLst>
              <a:ext uri="{FF2B5EF4-FFF2-40B4-BE49-F238E27FC236}">
                <a16:creationId xmlns:a16="http://schemas.microsoft.com/office/drawing/2014/main" id="{61D5697A-AC8A-4F06-8542-33FC94FC2899}"/>
              </a:ext>
            </a:extLst>
          </p:cNvPr>
          <p:cNvSpPr/>
          <p:nvPr/>
        </p:nvSpPr>
        <p:spPr>
          <a:xfrm>
            <a:off x="5549900" y="4397530"/>
            <a:ext cx="1092200" cy="1"/>
          </a:xfrm>
          <a:prstGeom prst="line">
            <a:avLst/>
          </a:prstGeom>
          <a:ln w="57150">
            <a:solidFill>
              <a:srgbClr val="D53E76"/>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 name="TextBox 2">
            <a:extLst>
              <a:ext uri="{FF2B5EF4-FFF2-40B4-BE49-F238E27FC236}">
                <a16:creationId xmlns:a16="http://schemas.microsoft.com/office/drawing/2014/main" id="{4F8D774C-765D-4F11-BBAC-E2AF440A5C7B}"/>
              </a:ext>
            </a:extLst>
          </p:cNvPr>
          <p:cNvSpPr txBox="1"/>
          <p:nvPr/>
        </p:nvSpPr>
        <p:spPr>
          <a:xfrm>
            <a:off x="5021943" y="3846287"/>
            <a:ext cx="2162628"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chemeClr val="bg1"/>
                </a:solidFill>
                <a:effectLst/>
                <a:uFillTx/>
                <a:latin typeface="+mn-lt"/>
                <a:ea typeface="+mn-ea"/>
                <a:cs typeface="+mn-cs"/>
                <a:sym typeface="Calibri"/>
              </a:rPr>
              <a:t>Bella Loves Me</a:t>
            </a:r>
          </a:p>
        </p:txBody>
      </p:sp>
    </p:spTree>
    <p:extLst>
      <p:ext uri="{BB962C8B-B14F-4D97-AF65-F5344CB8AC3E}">
        <p14:creationId xmlns:p14="http://schemas.microsoft.com/office/powerpoint/2010/main" val="879123593"/>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5DA358B1-23C6-461F-91ED-24A91E54B41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1457" b="11457"/>
          <a:stretch/>
        </p:blipFill>
        <p:spPr>
          <a:xfrm>
            <a:off x="5135314" y="1317883"/>
            <a:ext cx="2004522" cy="2060272"/>
          </a:xfrm>
        </p:spPr>
      </p:pic>
      <p:pic>
        <p:nvPicPr>
          <p:cNvPr id="19" name="Picture Placeholder 18">
            <a:extLst>
              <a:ext uri="{FF2B5EF4-FFF2-40B4-BE49-F238E27FC236}">
                <a16:creationId xmlns:a16="http://schemas.microsoft.com/office/drawing/2014/main" id="{CFE419AA-FB6A-4C53-A8DB-D40DA6396FA6}"/>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353" r="1353"/>
          <a:stretch/>
        </p:blipFill>
        <p:spPr>
          <a:xfrm>
            <a:off x="7252212" y="1317883"/>
            <a:ext cx="2004522" cy="2060272"/>
          </a:xfrm>
        </p:spPr>
      </p:pic>
      <p:pic>
        <p:nvPicPr>
          <p:cNvPr id="21" name="Picture Placeholder 20">
            <a:extLst>
              <a:ext uri="{FF2B5EF4-FFF2-40B4-BE49-F238E27FC236}">
                <a16:creationId xmlns:a16="http://schemas.microsoft.com/office/drawing/2014/main" id="{B105052D-A8B8-4B26-BE9C-9E3509C60E11}"/>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21072" b="21072"/>
          <a:stretch/>
        </p:blipFill>
        <p:spPr>
          <a:xfrm>
            <a:off x="9369111" y="1317883"/>
            <a:ext cx="2004522" cy="2060272"/>
          </a:xfrm>
        </p:spPr>
      </p:pic>
      <p:pic>
        <p:nvPicPr>
          <p:cNvPr id="23" name="Picture Placeholder 22">
            <a:extLst>
              <a:ext uri="{FF2B5EF4-FFF2-40B4-BE49-F238E27FC236}">
                <a16:creationId xmlns:a16="http://schemas.microsoft.com/office/drawing/2014/main" id="{C2CF5C58-ECB0-4FC8-94DB-61ABA0003011}"/>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l="1809" r="1809"/>
          <a:stretch/>
        </p:blipFill>
        <p:spPr>
          <a:xfrm>
            <a:off x="5135314" y="3546733"/>
            <a:ext cx="2004522" cy="2060272"/>
          </a:xfrm>
        </p:spPr>
      </p:pic>
      <p:pic>
        <p:nvPicPr>
          <p:cNvPr id="25" name="Picture Placeholder 24">
            <a:extLst>
              <a:ext uri="{FF2B5EF4-FFF2-40B4-BE49-F238E27FC236}">
                <a16:creationId xmlns:a16="http://schemas.microsoft.com/office/drawing/2014/main" id="{4020022F-D4A9-4863-A2B5-6FD7B18C53A5}"/>
              </a:ext>
            </a:extLst>
          </p:cNvPr>
          <p:cNvPicPr>
            <a:picLocks noGrp="1" noChangeAspect="1"/>
          </p:cNvPicPr>
          <p:nvPr>
            <p:ph type="pic" sz="quarter" idx="14"/>
          </p:nvPr>
        </p:nvPicPr>
        <p:blipFill>
          <a:blip r:embed="rId6">
            <a:extLst>
              <a:ext uri="{28A0092B-C50C-407E-A947-70E740481C1C}">
                <a14:useLocalDpi xmlns:a14="http://schemas.microsoft.com/office/drawing/2010/main" val="0"/>
              </a:ext>
            </a:extLst>
          </a:blip>
          <a:srcRect l="1353" r="1353"/>
          <a:stretch/>
        </p:blipFill>
        <p:spPr>
          <a:xfrm>
            <a:off x="7252212" y="3546733"/>
            <a:ext cx="2004522" cy="2060272"/>
          </a:xfrm>
        </p:spPr>
      </p:pic>
      <p:pic>
        <p:nvPicPr>
          <p:cNvPr id="27" name="Picture Placeholder 26">
            <a:extLst>
              <a:ext uri="{FF2B5EF4-FFF2-40B4-BE49-F238E27FC236}">
                <a16:creationId xmlns:a16="http://schemas.microsoft.com/office/drawing/2014/main" id="{EFEDD7DD-C801-4129-B6AF-8847C0D3AB26}"/>
              </a:ext>
            </a:extLst>
          </p:cNvPr>
          <p:cNvPicPr>
            <a:picLocks noGrp="1" noChangeAspect="1"/>
          </p:cNvPicPr>
          <p:nvPr>
            <p:ph type="pic" sz="quarter" idx="15"/>
          </p:nvPr>
        </p:nvPicPr>
        <p:blipFill>
          <a:blip r:embed="rId7">
            <a:extLst>
              <a:ext uri="{28A0092B-C50C-407E-A947-70E740481C1C}">
                <a14:useLocalDpi xmlns:a14="http://schemas.microsoft.com/office/drawing/2010/main" val="0"/>
              </a:ext>
            </a:extLst>
          </a:blip>
          <a:srcRect l="6339" r="6339"/>
          <a:stretch/>
        </p:blipFill>
        <p:spPr>
          <a:xfrm>
            <a:off x="9369111" y="3546733"/>
            <a:ext cx="2004522" cy="2060272"/>
          </a:xfrm>
        </p:spPr>
      </p:pic>
      <p:sp>
        <p:nvSpPr>
          <p:cNvPr id="8" name="Rectangle 7">
            <a:extLst>
              <a:ext uri="{FF2B5EF4-FFF2-40B4-BE49-F238E27FC236}">
                <a16:creationId xmlns:a16="http://schemas.microsoft.com/office/drawing/2014/main" id="{6EC0B4F5-5129-496B-A773-492A70343373}"/>
              </a:ext>
            </a:extLst>
          </p:cNvPr>
          <p:cNvSpPr/>
          <p:nvPr/>
        </p:nvSpPr>
        <p:spPr>
          <a:xfrm>
            <a:off x="513567" y="501041"/>
            <a:ext cx="5022937" cy="5887234"/>
          </a:xfrm>
          <a:prstGeom prst="rect">
            <a:avLst/>
          </a:prstGeom>
          <a:solidFill>
            <a:srgbClr val="FFC6B2">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ato" panose="020F0502020204030203" pitchFamily="34" charset="0"/>
              <a:ea typeface="+mn-ea"/>
              <a:cs typeface="+mn-cs"/>
            </a:endParaRPr>
          </a:p>
        </p:txBody>
      </p:sp>
      <p:sp>
        <p:nvSpPr>
          <p:cNvPr id="13" name="TextBox 12">
            <a:extLst>
              <a:ext uri="{FF2B5EF4-FFF2-40B4-BE49-F238E27FC236}">
                <a16:creationId xmlns:a16="http://schemas.microsoft.com/office/drawing/2014/main" id="{765B0759-90E0-48A9-A468-976BD7D08D4C}"/>
              </a:ext>
            </a:extLst>
          </p:cNvPr>
          <p:cNvSpPr txBox="1"/>
          <p:nvPr/>
        </p:nvSpPr>
        <p:spPr>
          <a:xfrm>
            <a:off x="609784" y="523225"/>
            <a:ext cx="5022937"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Roboto" panose="02000000000000000000" pitchFamily="2" charset="0"/>
                <a:cs typeface="Times New Roman" panose="02020603050405020304" pitchFamily="18" charset="0"/>
              </a:rPr>
              <a:t>Conclusion</a:t>
            </a:r>
          </a:p>
        </p:txBody>
      </p:sp>
      <p:sp>
        <p:nvSpPr>
          <p:cNvPr id="16" name="Rectangle 15">
            <a:extLst>
              <a:ext uri="{FF2B5EF4-FFF2-40B4-BE49-F238E27FC236}">
                <a16:creationId xmlns:a16="http://schemas.microsoft.com/office/drawing/2014/main" id="{4E672B67-A7F3-4A13-AEE6-E9C6873C914B}"/>
              </a:ext>
            </a:extLst>
          </p:cNvPr>
          <p:cNvSpPr/>
          <p:nvPr/>
        </p:nvSpPr>
        <p:spPr>
          <a:xfrm>
            <a:off x="643322" y="1468739"/>
            <a:ext cx="4435804" cy="3339184"/>
          </a:xfrm>
          <a:prstGeom prst="rect">
            <a:avLst/>
          </a:prstGeom>
        </p:spPr>
        <p:txBody>
          <a:bodyPr wrap="square">
            <a:spAutoFit/>
          </a:bodyPr>
          <a:lstStyle/>
          <a:p>
            <a:pPr marL="0" marR="0" algn="just">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United States is definitely a consumer culture, which means there are countless businesses selling vast amounts of products and services to a large population of people. With this much competition in the marketplace,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having fantastic products and services is simply not enough</a:t>
            </a:r>
            <a:r>
              <a:rPr lang="en-US" sz="1800" dirty="0">
                <a:effectLst/>
                <a:latin typeface="Calibri" panose="020F0502020204030204" pitchFamily="34" charset="0"/>
                <a:ea typeface="Calibri" panose="020F0502020204030204" pitchFamily="34" charset="0"/>
                <a:cs typeface="Times New Roman" panose="02020603050405020304" pitchFamily="18" charset="0"/>
              </a:rPr>
              <a:t> to earn loyalty and repeat business. What companies must do is set themselves apart from their competitors, and one effective way to do this is through providing great customer service.</a:t>
            </a:r>
          </a:p>
        </p:txBody>
      </p:sp>
    </p:spTree>
    <p:extLst>
      <p:ext uri="{BB962C8B-B14F-4D97-AF65-F5344CB8AC3E}">
        <p14:creationId xmlns:p14="http://schemas.microsoft.com/office/powerpoint/2010/main" val="39295883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5DA358B1-23C6-461F-91ED-24A91E54B41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628" r="17628"/>
          <a:stretch/>
        </p:blipFill>
        <p:spPr>
          <a:xfrm>
            <a:off x="5135314" y="1317883"/>
            <a:ext cx="2004522" cy="2060272"/>
          </a:xfrm>
        </p:spPr>
      </p:pic>
      <p:pic>
        <p:nvPicPr>
          <p:cNvPr id="19" name="Picture Placeholder 18">
            <a:extLst>
              <a:ext uri="{FF2B5EF4-FFF2-40B4-BE49-F238E27FC236}">
                <a16:creationId xmlns:a16="http://schemas.microsoft.com/office/drawing/2014/main" id="{CFE419AA-FB6A-4C53-A8DB-D40DA6396FA6}"/>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353" r="1353"/>
          <a:stretch/>
        </p:blipFill>
        <p:spPr>
          <a:xfrm>
            <a:off x="7252212" y="1317883"/>
            <a:ext cx="2004522" cy="2060272"/>
          </a:xfrm>
        </p:spPr>
      </p:pic>
      <p:pic>
        <p:nvPicPr>
          <p:cNvPr id="21" name="Picture Placeholder 20">
            <a:extLst>
              <a:ext uri="{FF2B5EF4-FFF2-40B4-BE49-F238E27FC236}">
                <a16:creationId xmlns:a16="http://schemas.microsoft.com/office/drawing/2014/main" id="{B105052D-A8B8-4B26-BE9C-9E3509C60E11}"/>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22593" r="22593"/>
          <a:stretch/>
        </p:blipFill>
        <p:spPr>
          <a:xfrm>
            <a:off x="9369111" y="1317883"/>
            <a:ext cx="2004522" cy="2060272"/>
          </a:xfrm>
        </p:spPr>
      </p:pic>
      <p:pic>
        <p:nvPicPr>
          <p:cNvPr id="23" name="Picture Placeholder 22">
            <a:extLst>
              <a:ext uri="{FF2B5EF4-FFF2-40B4-BE49-F238E27FC236}">
                <a16:creationId xmlns:a16="http://schemas.microsoft.com/office/drawing/2014/main" id="{C2CF5C58-ECB0-4FC8-94DB-61ABA0003011}"/>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l="23128" r="23128"/>
          <a:stretch/>
        </p:blipFill>
        <p:spPr>
          <a:xfrm>
            <a:off x="5135314" y="3546733"/>
            <a:ext cx="2004522" cy="2060272"/>
          </a:xfrm>
        </p:spPr>
      </p:pic>
      <p:pic>
        <p:nvPicPr>
          <p:cNvPr id="25" name="Picture Placeholder 24">
            <a:extLst>
              <a:ext uri="{FF2B5EF4-FFF2-40B4-BE49-F238E27FC236}">
                <a16:creationId xmlns:a16="http://schemas.microsoft.com/office/drawing/2014/main" id="{4020022F-D4A9-4863-A2B5-6FD7B18C53A5}"/>
              </a:ext>
            </a:extLst>
          </p:cNvPr>
          <p:cNvPicPr>
            <a:picLocks noGrp="1" noChangeAspect="1"/>
          </p:cNvPicPr>
          <p:nvPr>
            <p:ph type="pic" sz="quarter" idx="14"/>
          </p:nvPr>
        </p:nvPicPr>
        <p:blipFill>
          <a:blip r:embed="rId6">
            <a:extLst>
              <a:ext uri="{28A0092B-C50C-407E-A947-70E740481C1C}">
                <a14:useLocalDpi xmlns:a14="http://schemas.microsoft.com/office/drawing/2010/main" val="0"/>
              </a:ext>
            </a:extLst>
          </a:blip>
          <a:srcRect l="17585" r="17585"/>
          <a:stretch/>
        </p:blipFill>
        <p:spPr>
          <a:xfrm>
            <a:off x="7252212" y="3546733"/>
            <a:ext cx="2004522" cy="2060272"/>
          </a:xfrm>
        </p:spPr>
      </p:pic>
      <p:pic>
        <p:nvPicPr>
          <p:cNvPr id="27" name="Picture Placeholder 26">
            <a:extLst>
              <a:ext uri="{FF2B5EF4-FFF2-40B4-BE49-F238E27FC236}">
                <a16:creationId xmlns:a16="http://schemas.microsoft.com/office/drawing/2014/main" id="{EFEDD7DD-C801-4129-B6AF-8847C0D3AB26}"/>
              </a:ext>
            </a:extLst>
          </p:cNvPr>
          <p:cNvPicPr>
            <a:picLocks noGrp="1" noChangeAspect="1"/>
          </p:cNvPicPr>
          <p:nvPr>
            <p:ph type="pic" sz="quarter" idx="15"/>
          </p:nvPr>
        </p:nvPicPr>
        <p:blipFill>
          <a:blip r:embed="rId7">
            <a:extLst>
              <a:ext uri="{28A0092B-C50C-407E-A947-70E740481C1C}">
                <a14:useLocalDpi xmlns:a14="http://schemas.microsoft.com/office/drawing/2010/main" val="0"/>
              </a:ext>
            </a:extLst>
          </a:blip>
          <a:srcRect l="13515" r="13515"/>
          <a:stretch/>
        </p:blipFill>
        <p:spPr>
          <a:xfrm>
            <a:off x="9369111" y="3546733"/>
            <a:ext cx="2004522" cy="2060272"/>
          </a:xfrm>
        </p:spPr>
      </p:pic>
      <p:sp>
        <p:nvSpPr>
          <p:cNvPr id="8" name="Rectangle 7">
            <a:extLst>
              <a:ext uri="{FF2B5EF4-FFF2-40B4-BE49-F238E27FC236}">
                <a16:creationId xmlns:a16="http://schemas.microsoft.com/office/drawing/2014/main" id="{6EC0B4F5-5129-496B-A773-492A70343373}"/>
              </a:ext>
            </a:extLst>
          </p:cNvPr>
          <p:cNvSpPr/>
          <p:nvPr/>
        </p:nvSpPr>
        <p:spPr>
          <a:xfrm>
            <a:off x="513567" y="501041"/>
            <a:ext cx="5022937" cy="5887234"/>
          </a:xfrm>
          <a:prstGeom prst="rect">
            <a:avLst/>
          </a:prstGeom>
          <a:solidFill>
            <a:srgbClr val="FFC6B2">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ato" panose="020F0502020204030203" pitchFamily="34" charset="0"/>
              <a:ea typeface="+mn-ea"/>
              <a:cs typeface="+mn-cs"/>
            </a:endParaRPr>
          </a:p>
        </p:txBody>
      </p:sp>
      <p:sp>
        <p:nvSpPr>
          <p:cNvPr id="13" name="TextBox 12">
            <a:extLst>
              <a:ext uri="{FF2B5EF4-FFF2-40B4-BE49-F238E27FC236}">
                <a16:creationId xmlns:a16="http://schemas.microsoft.com/office/drawing/2014/main" id="{765B0759-90E0-48A9-A468-976BD7D08D4C}"/>
              </a:ext>
            </a:extLst>
          </p:cNvPr>
          <p:cNvSpPr txBox="1"/>
          <p:nvPr/>
        </p:nvSpPr>
        <p:spPr>
          <a:xfrm>
            <a:off x="609784" y="523225"/>
            <a:ext cx="5022937"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Roboto" panose="02000000000000000000" pitchFamily="2" charset="0"/>
                <a:cs typeface="Times New Roman" panose="02020603050405020304" pitchFamily="18" charset="0"/>
              </a:rPr>
              <a:t>Conclusion</a:t>
            </a:r>
          </a:p>
        </p:txBody>
      </p:sp>
      <p:sp>
        <p:nvSpPr>
          <p:cNvPr id="16" name="Rectangle 15">
            <a:extLst>
              <a:ext uri="{FF2B5EF4-FFF2-40B4-BE49-F238E27FC236}">
                <a16:creationId xmlns:a16="http://schemas.microsoft.com/office/drawing/2014/main" id="{4E672B67-A7F3-4A13-AEE6-E9C6873C914B}"/>
              </a:ext>
            </a:extLst>
          </p:cNvPr>
          <p:cNvSpPr/>
          <p:nvPr/>
        </p:nvSpPr>
        <p:spPr>
          <a:xfrm>
            <a:off x="643322" y="1468739"/>
            <a:ext cx="4435804" cy="3635547"/>
          </a:xfrm>
          <a:prstGeom prst="rect">
            <a:avLst/>
          </a:prstGeom>
        </p:spPr>
        <p:txBody>
          <a:bodyPr wrap="square">
            <a:spAutoFit/>
          </a:bodyPr>
          <a:lstStyle/>
          <a:p>
            <a:pPr marL="0" marR="0" algn="just">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Customer service may be defined as the ability of an organization or company to tend to their customers’ needs and wants, and to meet – and even exceed – their customers’ expectations</a:t>
            </a:r>
            <a:r>
              <a:rPr lang="en-US" sz="1800" dirty="0">
                <a:effectLst/>
                <a:latin typeface="Calibri" panose="020F0502020204030204" pitchFamily="34" charset="0"/>
                <a:ea typeface="Calibri" panose="020F0502020204030204" pitchFamily="34" charset="0"/>
                <a:cs typeface="Times New Roman" panose="02020603050405020304" pitchFamily="18" charset="0"/>
              </a:rPr>
              <a:t>. In that sense, customer experiences should be more than just the purchase of products and services – companies need to focus on satisfying customers and making them feel happy. This is the key to return business, loyalty and word-of-mouth advertising that a happy customer will provide. </a:t>
            </a:r>
          </a:p>
        </p:txBody>
      </p:sp>
    </p:spTree>
    <p:extLst>
      <p:ext uri="{BB962C8B-B14F-4D97-AF65-F5344CB8AC3E}">
        <p14:creationId xmlns:p14="http://schemas.microsoft.com/office/powerpoint/2010/main" val="31928882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2A2C53"/>
        </a:solidFill>
        <a:effectLst/>
      </p:bgPr>
    </p:bg>
    <p:spTree>
      <p:nvGrpSpPr>
        <p:cNvPr id="1" name=""/>
        <p:cNvGrpSpPr/>
        <p:nvPr/>
      </p:nvGrpSpPr>
      <p:grpSpPr>
        <a:xfrm>
          <a:off x="0" y="0"/>
          <a:ext cx="0" cy="0"/>
          <a:chOff x="0" y="0"/>
          <a:chExt cx="0" cy="0"/>
        </a:xfrm>
      </p:grpSpPr>
      <p:sp>
        <p:nvSpPr>
          <p:cNvPr id="397" name="Subtitle 2"/>
          <p:cNvSpPr txBox="1"/>
          <p:nvPr/>
        </p:nvSpPr>
        <p:spPr>
          <a:xfrm>
            <a:off x="2778578" y="313563"/>
            <a:ext cx="7053942" cy="144655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ctr">
              <a:spcBef>
                <a:spcPts val="1000"/>
              </a:spcBef>
              <a:defRPr sz="4400">
                <a:solidFill>
                  <a:srgbClr val="FFFFFF"/>
                </a:solidFill>
                <a:latin typeface="Source Sans Pro Black"/>
                <a:ea typeface="Source Sans Pro Black"/>
                <a:cs typeface="Source Sans Pro Black"/>
                <a:sym typeface="Source Sans Pro Black"/>
              </a:defRPr>
            </a:lvl1pPr>
          </a:lstStyle>
          <a:p>
            <a:pPr marL="0" marR="0" lvl="0" indent="0" algn="ctr" defTabSz="914400" rtl="0" eaLnBrk="1" fontAlgn="auto" latinLnBrk="0" hangingPunct="0">
              <a:lnSpc>
                <a:spcPct val="100000"/>
              </a:lnSpc>
              <a:spcBef>
                <a:spcPts val="1000"/>
              </a:spcBef>
              <a:spcAft>
                <a:spcPts val="0"/>
              </a:spcAft>
              <a:buClrTx/>
              <a:buSzTx/>
              <a:buFontTx/>
              <a:buNone/>
              <a:tabLst/>
              <a:defRPr/>
            </a:pPr>
            <a:r>
              <a:rPr kumimoji="0" lang="en-US" sz="4400" b="0" i="0" u="none" strike="noStrike" kern="0" cap="none" spc="0" normalizeH="0" baseline="0" noProof="0" dirty="0">
                <a:ln>
                  <a:noFill/>
                </a:ln>
                <a:solidFill>
                  <a:srgbClr val="FFFFFF"/>
                </a:solidFill>
                <a:effectLst/>
                <a:uLnTx/>
                <a:uFillTx/>
                <a:latin typeface="Source Sans Pro Black"/>
                <a:ea typeface="Source Sans Pro Black"/>
                <a:sym typeface="Source Sans Pro Black"/>
              </a:rPr>
              <a:t>Identifying Customer Needs</a:t>
            </a:r>
          </a:p>
        </p:txBody>
      </p:sp>
      <p:sp>
        <p:nvSpPr>
          <p:cNvPr id="399" name="Straight Connector 3"/>
          <p:cNvSpPr/>
          <p:nvPr/>
        </p:nvSpPr>
        <p:spPr>
          <a:xfrm>
            <a:off x="5549900" y="1959129"/>
            <a:ext cx="1092200" cy="1"/>
          </a:xfrm>
          <a:prstGeom prst="line">
            <a:avLst/>
          </a:prstGeom>
          <a:ln w="57150">
            <a:solidFill>
              <a:srgbClr val="D53E76"/>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0" name="Rectangle 4"/>
          <p:cNvSpPr txBox="1"/>
          <p:nvPr/>
        </p:nvSpPr>
        <p:spPr>
          <a:xfrm>
            <a:off x="2261055" y="2213930"/>
            <a:ext cx="7669888" cy="1857368"/>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lnSpc>
                <a:spcPct val="150000"/>
              </a:lnSpc>
              <a:defRPr sz="900">
                <a:solidFill>
                  <a:srgbClr val="FFFFFF"/>
                </a:solidFill>
                <a:latin typeface="Lato Regular"/>
                <a:ea typeface="Lato Regular"/>
                <a:cs typeface="Lato Regular"/>
                <a:sym typeface="Lato Regular"/>
              </a:defRPr>
            </a:lvl1p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To provide an excellent customer experience, it is most important to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listen</a:t>
            </a:r>
            <a:r>
              <a:rPr lang="en-US" sz="1800" dirty="0">
                <a:effectLst/>
                <a:latin typeface="Calibri" panose="020F0502020204030204" pitchFamily="34" charset="0"/>
                <a:ea typeface="Calibri" panose="020F0502020204030204" pitchFamily="34" charset="0"/>
                <a:cs typeface="Times New Roman" panose="02020603050405020304" pitchFamily="18" charset="0"/>
              </a:rPr>
              <a:t>. You and your staff cannot meet the customer’s needs if you don’t know how to properly ask about them and listen carefully. Customers call for all kinds of reasons, and it is important not to jump to a solution without understanding the problem first. The best customer experiences typically consist of more listening than talking.</a:t>
            </a: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sym typeface="Lato Regular"/>
            </a:endParaRPr>
          </a:p>
        </p:txBody>
      </p:sp>
      <p:pic>
        <p:nvPicPr>
          <p:cNvPr id="404" name="Picture Placeholder 8"/>
          <p:cNvPicPr>
            <a:picLocks noGrp="1" noChangeAspect="1"/>
          </p:cNvPicPr>
          <p:nvPr>
            <p:ph type="pic" idx="16"/>
          </p:nvPr>
        </p:nvPicPr>
        <p:blipFill>
          <a:blip r:embed="rId2">
            <a:extLst>
              <a:ext uri="{28A0092B-C50C-407E-A947-70E740481C1C}">
                <a14:useLocalDpi xmlns:a14="http://schemas.microsoft.com/office/drawing/2010/main" val="0"/>
              </a:ext>
            </a:extLst>
          </a:blip>
          <a:srcRect/>
          <a:stretch/>
        </p:blipFill>
        <p:spPr>
          <a:xfrm>
            <a:off x="8461826" y="3997342"/>
            <a:ext cx="1915887" cy="2860657"/>
          </a:xfrm>
          <a:prstGeom prst="rect">
            <a:avLst/>
          </a:prstGeom>
        </p:spPr>
      </p:pic>
      <p:pic>
        <p:nvPicPr>
          <p:cNvPr id="9" name="Picture Placeholder 8">
            <a:extLst>
              <a:ext uri="{FF2B5EF4-FFF2-40B4-BE49-F238E27FC236}">
                <a16:creationId xmlns:a16="http://schemas.microsoft.com/office/drawing/2014/main" id="{EF4CE132-8B09-495E-8FF7-7537AF14CE89}"/>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4562" b="4562"/>
          <a:stretch>
            <a:fillRect/>
          </a:stretch>
        </p:blipFill>
        <p:spPr>
          <a:xfrm>
            <a:off x="1747838" y="3940175"/>
            <a:ext cx="1916112" cy="2917825"/>
          </a:xfrm>
        </p:spPr>
      </p:pic>
    </p:spTree>
    <p:extLst>
      <p:ext uri="{BB962C8B-B14F-4D97-AF65-F5344CB8AC3E}">
        <p14:creationId xmlns:p14="http://schemas.microsoft.com/office/powerpoint/2010/main" val="2385558763"/>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2A2C53"/>
        </a:solidFill>
        <a:effectLst/>
      </p:bgPr>
    </p:bg>
    <p:spTree>
      <p:nvGrpSpPr>
        <p:cNvPr id="1" name=""/>
        <p:cNvGrpSpPr/>
        <p:nvPr/>
      </p:nvGrpSpPr>
      <p:grpSpPr>
        <a:xfrm>
          <a:off x="0" y="0"/>
          <a:ext cx="0" cy="0"/>
          <a:chOff x="0" y="0"/>
          <a:chExt cx="0" cy="0"/>
        </a:xfrm>
      </p:grpSpPr>
      <p:sp>
        <p:nvSpPr>
          <p:cNvPr id="397" name="Subtitle 2"/>
          <p:cNvSpPr txBox="1"/>
          <p:nvPr/>
        </p:nvSpPr>
        <p:spPr>
          <a:xfrm>
            <a:off x="4934855" y="257779"/>
            <a:ext cx="7053942" cy="144655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gn="ctr">
              <a:spcBef>
                <a:spcPts val="1000"/>
              </a:spcBef>
              <a:defRPr sz="4400">
                <a:solidFill>
                  <a:srgbClr val="FFFFFF"/>
                </a:solidFill>
                <a:latin typeface="Source Sans Pro Black"/>
                <a:ea typeface="Source Sans Pro Black"/>
                <a:cs typeface="Source Sans Pro Black"/>
                <a:sym typeface="Source Sans Pro Black"/>
              </a:defRPr>
            </a:lvl1pPr>
          </a:lstStyle>
          <a:p>
            <a:pPr marL="0" marR="0" lvl="0" indent="0" algn="r" defTabSz="914400" rtl="0" eaLnBrk="1" fontAlgn="auto" latinLnBrk="0" hangingPunct="0">
              <a:lnSpc>
                <a:spcPct val="100000"/>
              </a:lnSpc>
              <a:spcBef>
                <a:spcPts val="1000"/>
              </a:spcBef>
              <a:spcAft>
                <a:spcPts val="0"/>
              </a:spcAft>
              <a:buClrTx/>
              <a:buSzTx/>
              <a:buFontTx/>
              <a:buNone/>
              <a:tabLst/>
              <a:defRPr/>
            </a:pPr>
            <a:r>
              <a:rPr kumimoji="0" lang="en-US" sz="4400" b="0" i="0" u="none" strike="noStrike" kern="0" cap="none" spc="0" normalizeH="0" baseline="0" noProof="0" dirty="0">
                <a:ln>
                  <a:noFill/>
                </a:ln>
                <a:solidFill>
                  <a:srgbClr val="FFFFFF"/>
                </a:solidFill>
                <a:effectLst/>
                <a:uLnTx/>
                <a:uFillTx/>
                <a:latin typeface="Source Sans Pro Black"/>
                <a:ea typeface="Source Sans Pro Black"/>
                <a:sym typeface="Source Sans Pro Black"/>
              </a:rPr>
              <a:t>Meeting and Exceeding Expectations</a:t>
            </a:r>
          </a:p>
        </p:txBody>
      </p:sp>
      <p:sp>
        <p:nvSpPr>
          <p:cNvPr id="399" name="Straight Connector 3"/>
          <p:cNvSpPr/>
          <p:nvPr/>
        </p:nvSpPr>
        <p:spPr>
          <a:xfrm>
            <a:off x="10267043" y="1704028"/>
            <a:ext cx="1092200" cy="1"/>
          </a:xfrm>
          <a:prstGeom prst="line">
            <a:avLst/>
          </a:prstGeom>
          <a:ln w="57150">
            <a:solidFill>
              <a:srgbClr val="D53E76"/>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0" name="Rectangle 4"/>
          <p:cNvSpPr txBox="1"/>
          <p:nvPr/>
        </p:nvSpPr>
        <p:spPr>
          <a:xfrm>
            <a:off x="5617029" y="2500316"/>
            <a:ext cx="6371768" cy="1857368"/>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gn="ctr">
              <a:lnSpc>
                <a:spcPct val="150000"/>
              </a:lnSpc>
              <a:defRPr sz="900">
                <a:solidFill>
                  <a:srgbClr val="FFFFFF"/>
                </a:solidFill>
                <a:latin typeface="Lato Regular"/>
                <a:ea typeface="Lato Regular"/>
                <a:cs typeface="Lato Regular"/>
                <a:sym typeface="Lato Regular"/>
              </a:defRPr>
            </a:lvl1pPr>
          </a:lstStyle>
          <a:p>
            <a:pPr marL="0" marR="0" lvl="0" indent="0" algn="just"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Don’t just offer one solution. Dig deep to find out how to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meet and exceed the expectations</a:t>
            </a:r>
            <a:r>
              <a:rPr lang="en-US" sz="1800" dirty="0">
                <a:effectLst/>
                <a:latin typeface="Calibri" panose="020F0502020204030204" pitchFamily="34" charset="0"/>
                <a:ea typeface="Calibri" panose="020F0502020204030204" pitchFamily="34" charset="0"/>
                <a:cs typeface="Times New Roman" panose="02020603050405020304" pitchFamily="18" charset="0"/>
              </a:rPr>
              <a:t> for a solution. Remember, you are the expert in your field and customers are coming to you expecting that their specific needs will be met and their problems resolved. If those needs are exceeded, customers will become even more satisfied.</a:t>
            </a: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sym typeface="Lato Regular"/>
            </a:endParaRPr>
          </a:p>
        </p:txBody>
      </p:sp>
      <p:pic>
        <p:nvPicPr>
          <p:cNvPr id="5" name="Picture Placeholder 4">
            <a:extLst>
              <a:ext uri="{FF2B5EF4-FFF2-40B4-BE49-F238E27FC236}">
                <a16:creationId xmlns:a16="http://schemas.microsoft.com/office/drawing/2014/main" id="{B14407E0-5A13-4E46-A87B-C2904E436427}"/>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24111" r="24111"/>
          <a:stretch>
            <a:fillRect/>
          </a:stretch>
        </p:blipFill>
        <p:spPr>
          <a:xfrm>
            <a:off x="0" y="0"/>
            <a:ext cx="5254625" cy="6858000"/>
          </a:xfrm>
        </p:spPr>
      </p:pic>
    </p:spTree>
    <p:extLst>
      <p:ext uri="{BB962C8B-B14F-4D97-AF65-F5344CB8AC3E}">
        <p14:creationId xmlns:p14="http://schemas.microsoft.com/office/powerpoint/2010/main" val="986586847"/>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2A2C53"/>
        </a:solidFill>
        <a:effectLst/>
      </p:bgPr>
    </p:bg>
    <p:spTree>
      <p:nvGrpSpPr>
        <p:cNvPr id="1" name=""/>
        <p:cNvGrpSpPr/>
        <p:nvPr/>
      </p:nvGrpSpPr>
      <p:grpSpPr>
        <a:xfrm>
          <a:off x="0" y="0"/>
          <a:ext cx="0" cy="0"/>
          <a:chOff x="0" y="0"/>
          <a:chExt cx="0" cy="0"/>
        </a:xfrm>
      </p:grpSpPr>
      <p:sp>
        <p:nvSpPr>
          <p:cNvPr id="397" name="Subtitle 2"/>
          <p:cNvSpPr txBox="1"/>
          <p:nvPr/>
        </p:nvSpPr>
        <p:spPr>
          <a:xfrm>
            <a:off x="136979" y="51461"/>
            <a:ext cx="7053942" cy="144655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ctr">
              <a:spcBef>
                <a:spcPts val="1000"/>
              </a:spcBef>
              <a:defRPr sz="4400">
                <a:solidFill>
                  <a:srgbClr val="FFFFFF"/>
                </a:solidFill>
                <a:latin typeface="Source Sans Pro Black"/>
                <a:ea typeface="Source Sans Pro Black"/>
                <a:cs typeface="Source Sans Pro Black"/>
                <a:sym typeface="Source Sans Pro Black"/>
              </a:defRPr>
            </a:lvl1pPr>
          </a:lstStyle>
          <a:p>
            <a:pPr marL="0" marR="0" lvl="0" indent="0" algn="l" defTabSz="914400" rtl="0" eaLnBrk="1" fontAlgn="auto" latinLnBrk="0" hangingPunct="0">
              <a:lnSpc>
                <a:spcPct val="100000"/>
              </a:lnSpc>
              <a:spcBef>
                <a:spcPts val="1000"/>
              </a:spcBef>
              <a:spcAft>
                <a:spcPts val="0"/>
              </a:spcAft>
              <a:buClrTx/>
              <a:buSzTx/>
              <a:buFontTx/>
              <a:buNone/>
              <a:tabLst/>
              <a:defRPr/>
            </a:pPr>
            <a:r>
              <a:rPr kumimoji="0" lang="en-US" sz="4400" b="0" i="0" u="none" strike="noStrike" kern="0" cap="none" spc="0" normalizeH="0" baseline="0" noProof="0" dirty="0">
                <a:ln>
                  <a:noFill/>
                </a:ln>
                <a:solidFill>
                  <a:srgbClr val="FFFFFF"/>
                </a:solidFill>
                <a:effectLst/>
                <a:uLnTx/>
                <a:uFillTx/>
                <a:latin typeface="Source Sans Pro Black"/>
                <a:ea typeface="Source Sans Pro Black"/>
                <a:sym typeface="Source Sans Pro Black"/>
              </a:rPr>
              <a:t>Successfully addressing issues that arise</a:t>
            </a:r>
          </a:p>
        </p:txBody>
      </p:sp>
      <p:sp>
        <p:nvSpPr>
          <p:cNvPr id="399" name="Straight Connector 3"/>
          <p:cNvSpPr/>
          <p:nvPr/>
        </p:nvSpPr>
        <p:spPr>
          <a:xfrm>
            <a:off x="353786" y="1498011"/>
            <a:ext cx="1092200" cy="1"/>
          </a:xfrm>
          <a:prstGeom prst="line">
            <a:avLst/>
          </a:prstGeom>
          <a:ln w="57150">
            <a:solidFill>
              <a:srgbClr val="D53E76"/>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0" name="Rectangle 4"/>
          <p:cNvSpPr txBox="1"/>
          <p:nvPr/>
        </p:nvSpPr>
        <p:spPr>
          <a:xfrm>
            <a:off x="353786" y="1822044"/>
            <a:ext cx="5423127" cy="2358915"/>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ctr">
              <a:lnSpc>
                <a:spcPct val="150000"/>
              </a:lnSpc>
              <a:defRPr sz="900">
                <a:solidFill>
                  <a:srgbClr val="FFFFFF"/>
                </a:solidFill>
                <a:latin typeface="Lato Regular"/>
                <a:ea typeface="Lato Regular"/>
                <a:cs typeface="Lato Regular"/>
                <a:sym typeface="Lato Regular"/>
              </a:defRPr>
            </a:lvl1pPr>
          </a:lstStyle>
          <a:p>
            <a:pPr marL="0" marR="0" lvl="0" indent="0" algn="just"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In a similar manner, when a person has a problem, the proper customer service approach is to try to</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resolve the issue</a:t>
            </a:r>
            <a:r>
              <a:rPr lang="en-US" sz="1800" dirty="0">
                <a:effectLst/>
                <a:latin typeface="Calibri" panose="020F0502020204030204" pitchFamily="34" charset="0"/>
                <a:ea typeface="Calibri" panose="020F0502020204030204" pitchFamily="34" charset="0"/>
                <a:cs typeface="Times New Roman" panose="02020603050405020304" pitchFamily="18" charset="0"/>
              </a:rPr>
              <a:t> to their satisfaction – not sidestep it or throw it under the rug. </a:t>
            </a:r>
          </a:p>
          <a:p>
            <a:pPr marL="0" marR="0" lvl="0" indent="0" algn="just" defTabSz="914400" rtl="0" eaLnBrk="1" fontAlgn="auto" latinLnBrk="0" hangingPunct="1">
              <a:lnSpc>
                <a:spcPct val="107000"/>
              </a:lnSpc>
              <a:spcBef>
                <a:spcPts val="0"/>
              </a:spcBef>
              <a:spcAft>
                <a:spcPts val="80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problem might be the budget, a product, knowledge, or even a type of payment issue.</a:t>
            </a: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sym typeface="Lato Regular"/>
            </a:endParaRPr>
          </a:p>
        </p:txBody>
      </p:sp>
      <p:pic>
        <p:nvPicPr>
          <p:cNvPr id="10" name="Picture Placeholder 9">
            <a:extLst>
              <a:ext uri="{FF2B5EF4-FFF2-40B4-BE49-F238E27FC236}">
                <a16:creationId xmlns:a16="http://schemas.microsoft.com/office/drawing/2014/main" id="{10F56C29-C425-4049-A051-0E3F8BA0DE1B}"/>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21339" r="21339"/>
          <a:stretch>
            <a:fillRect/>
          </a:stretch>
        </p:blipFill>
        <p:spPr>
          <a:xfrm>
            <a:off x="6415088" y="0"/>
            <a:ext cx="5756275" cy="6858000"/>
          </a:xfrm>
        </p:spPr>
      </p:pic>
    </p:spTree>
    <p:extLst>
      <p:ext uri="{BB962C8B-B14F-4D97-AF65-F5344CB8AC3E}">
        <p14:creationId xmlns:p14="http://schemas.microsoft.com/office/powerpoint/2010/main" val="2241910536"/>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2A2C53"/>
        </a:solidFill>
        <a:effectLst/>
      </p:bgPr>
    </p:bg>
    <p:spTree>
      <p:nvGrpSpPr>
        <p:cNvPr id="1" name=""/>
        <p:cNvGrpSpPr/>
        <p:nvPr/>
      </p:nvGrpSpPr>
      <p:grpSpPr>
        <a:xfrm>
          <a:off x="0" y="0"/>
          <a:ext cx="0" cy="0"/>
          <a:chOff x="0" y="0"/>
          <a:chExt cx="0" cy="0"/>
        </a:xfrm>
      </p:grpSpPr>
      <p:sp>
        <p:nvSpPr>
          <p:cNvPr id="439" name="Rectangle 4"/>
          <p:cNvSpPr/>
          <p:nvPr/>
        </p:nvSpPr>
        <p:spPr>
          <a:xfrm>
            <a:off x="0" y="914400"/>
            <a:ext cx="5219700" cy="1682874"/>
          </a:xfrm>
          <a:prstGeom prst="rect">
            <a:avLst/>
          </a:prstGeom>
          <a:solidFill>
            <a:srgbClr val="FFFFFF"/>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0" name="Rectangle 7"/>
          <p:cNvSpPr/>
          <p:nvPr/>
        </p:nvSpPr>
        <p:spPr>
          <a:xfrm>
            <a:off x="9546545" y="2973340"/>
            <a:ext cx="1204687" cy="1986258"/>
          </a:xfrm>
          <a:prstGeom prst="rect">
            <a:avLst/>
          </a:prstGeom>
          <a:solidFill>
            <a:srgbClr val="DF3162"/>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1" name="Rectangle 3"/>
          <p:cNvSpPr/>
          <p:nvPr/>
        </p:nvSpPr>
        <p:spPr>
          <a:xfrm>
            <a:off x="595084" y="551542"/>
            <a:ext cx="3556001" cy="5747657"/>
          </a:xfrm>
          <a:prstGeom prst="rect">
            <a:avLst/>
          </a:prstGeom>
          <a:solidFill>
            <a:srgbClr val="D53E76">
              <a:alpha val="66000"/>
            </a:srgbClr>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2" name="Rectangle 5"/>
          <p:cNvSpPr txBox="1"/>
          <p:nvPr/>
        </p:nvSpPr>
        <p:spPr>
          <a:xfrm>
            <a:off x="5261877" y="1659916"/>
            <a:ext cx="5231952" cy="3042821"/>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just">
              <a:lnSpc>
                <a:spcPct val="150000"/>
              </a:lnSpc>
              <a:defRPr sz="900">
                <a:solidFill>
                  <a:srgbClr val="FFFFFF"/>
                </a:solidFill>
                <a:latin typeface="Lato Regular"/>
                <a:ea typeface="Lato Regular"/>
                <a:cs typeface="Lato Regular"/>
                <a:sym typeface="Lato Regular"/>
              </a:defRPr>
            </a:lvl1p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 previously stated,</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human behavior is primarily emotional</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because of this, it is the most important concept to understand in relation to customer service. Accordingly, it cannot be overemphasized that the human component of service is essential to addressing the customer’s needs and meeting (or exceeding) their expectations. It does not matter how perfect the product or service is – if the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human connection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does not exist between the client and the staff, loyalty will suffer.</a:t>
            </a:r>
          </a:p>
        </p:txBody>
      </p:sp>
      <p:sp>
        <p:nvSpPr>
          <p:cNvPr id="443" name="Subtitle 2"/>
          <p:cNvSpPr txBox="1"/>
          <p:nvPr/>
        </p:nvSpPr>
        <p:spPr>
          <a:xfrm>
            <a:off x="5261877" y="914400"/>
            <a:ext cx="5746758" cy="707886"/>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spcBef>
                <a:spcPts val="1000"/>
              </a:spcBef>
              <a:defRPr sz="4000">
                <a:solidFill>
                  <a:srgbClr val="FFFFFF"/>
                </a:solidFill>
                <a:latin typeface="Source Sans Pro Semibold"/>
                <a:ea typeface="Source Sans Pro Semibold"/>
                <a:cs typeface="Source Sans Pro Semibold"/>
                <a:sym typeface="Source Sans Pro Semibold"/>
              </a:defRPr>
            </a:lvl1pPr>
          </a:lstStyle>
          <a:p>
            <a:pPr marL="0" marR="0" lvl="0" indent="0" algn="l" defTabSz="914400" rtl="0" eaLnBrk="1" fontAlgn="auto" latinLnBrk="0" hangingPunct="0">
              <a:lnSpc>
                <a:spcPct val="100000"/>
              </a:lnSpc>
              <a:spcBef>
                <a:spcPts val="1000"/>
              </a:spcBef>
              <a:spcAft>
                <a:spcPts val="0"/>
              </a:spcAft>
              <a:buClrTx/>
              <a:buSzTx/>
              <a:buFontTx/>
              <a:buNone/>
              <a:tabLst/>
              <a:defRPr/>
            </a:pPr>
            <a:r>
              <a:rPr kumimoji="0" lang="en-US"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rPr>
              <a:t>Remember!</a:t>
            </a:r>
          </a:p>
        </p:txBody>
      </p:sp>
      <p:pic>
        <p:nvPicPr>
          <p:cNvPr id="444" name="Picture Placeholder 1"/>
          <p:cNvPicPr>
            <a:picLocks noGrp="1" noChangeAspect="1"/>
          </p:cNvPicPr>
          <p:nvPr>
            <p:ph type="pic" idx="13"/>
          </p:nvPr>
        </p:nvPicPr>
        <p:blipFill>
          <a:blip r:embed="rId2">
            <a:extLst>
              <a:ext uri="{28A0092B-C50C-407E-A947-70E740481C1C}">
                <a14:useLocalDpi xmlns:a14="http://schemas.microsoft.com/office/drawing/2010/main" val="0"/>
              </a:ext>
            </a:extLst>
          </a:blip>
          <a:srcRect/>
          <a:stretch/>
        </p:blipFill>
        <p:spPr>
          <a:xfrm>
            <a:off x="595083" y="1495853"/>
            <a:ext cx="3556001" cy="3556001"/>
          </a:xfrm>
          <a:prstGeom prst="rect">
            <a:avLst/>
          </a:prstGeom>
        </p:spPr>
      </p:pic>
    </p:spTree>
    <p:extLst>
      <p:ext uri="{BB962C8B-B14F-4D97-AF65-F5344CB8AC3E}">
        <p14:creationId xmlns:p14="http://schemas.microsoft.com/office/powerpoint/2010/main" val="61492257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688BA6-5152-4B93-9CCA-703CE274AC15}"/>
              </a:ext>
            </a:extLst>
          </p:cNvPr>
          <p:cNvSpPr/>
          <p:nvPr/>
        </p:nvSpPr>
        <p:spPr>
          <a:xfrm>
            <a:off x="10096500" y="2757100"/>
            <a:ext cx="2114971" cy="1343797"/>
          </a:xfrm>
          <a:prstGeom prst="rect">
            <a:avLst/>
          </a:prstGeom>
          <a:solidFill>
            <a:srgbClr val="FFC6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4C1DD4E-EA3C-4F3F-9165-AC4BE93D5A56}"/>
              </a:ext>
            </a:extLst>
          </p:cNvPr>
          <p:cNvSpPr/>
          <p:nvPr/>
        </p:nvSpPr>
        <p:spPr>
          <a:xfrm>
            <a:off x="0" y="2757100"/>
            <a:ext cx="3410371" cy="1343797"/>
          </a:xfrm>
          <a:prstGeom prst="rect">
            <a:avLst/>
          </a:prstGeom>
          <a:solidFill>
            <a:srgbClr val="FFC6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Placeholder 8">
            <a:extLst>
              <a:ext uri="{FF2B5EF4-FFF2-40B4-BE49-F238E27FC236}">
                <a16:creationId xmlns:a16="http://schemas.microsoft.com/office/drawing/2014/main" id="{41A6AD65-4BD5-4795-8D9A-BFA5CF55664B}"/>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t="1093" b="1093"/>
          <a:stretch/>
        </p:blipFill>
        <p:spPr>
          <a:xfrm>
            <a:off x="1790700" y="-3"/>
            <a:ext cx="4305300" cy="2372496"/>
          </a:xfrm>
        </p:spPr>
      </p:pic>
      <p:pic>
        <p:nvPicPr>
          <p:cNvPr id="11" name="Picture Placeholder 10">
            <a:extLst>
              <a:ext uri="{FF2B5EF4-FFF2-40B4-BE49-F238E27FC236}">
                <a16:creationId xmlns:a16="http://schemas.microsoft.com/office/drawing/2014/main" id="{DB2862F8-E320-4BC9-B6F0-EDB6304F67CF}"/>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t="13262" b="13262"/>
          <a:stretch/>
        </p:blipFill>
        <p:spPr>
          <a:xfrm>
            <a:off x="1790700" y="4485504"/>
            <a:ext cx="4305300" cy="2372496"/>
          </a:xfrm>
        </p:spPr>
      </p:pic>
      <p:sp>
        <p:nvSpPr>
          <p:cNvPr id="4" name="TextBox 3">
            <a:extLst>
              <a:ext uri="{FF2B5EF4-FFF2-40B4-BE49-F238E27FC236}">
                <a16:creationId xmlns:a16="http://schemas.microsoft.com/office/drawing/2014/main" id="{EDBA0C5B-9287-4F57-8634-42CD39C8AC3C}"/>
              </a:ext>
            </a:extLst>
          </p:cNvPr>
          <p:cNvSpPr txBox="1"/>
          <p:nvPr/>
        </p:nvSpPr>
        <p:spPr>
          <a:xfrm>
            <a:off x="1790700" y="2985801"/>
            <a:ext cx="3684814" cy="886397"/>
          </a:xfrm>
          <a:prstGeom prst="rect">
            <a:avLst/>
          </a:prstGeom>
          <a:noFill/>
        </p:spPr>
        <p:txBody>
          <a:bodyPr wrap="square" lIns="0" tIns="0" rIns="0" bIns="0" rtlCol="0">
            <a:spAutoFit/>
          </a:bodyPr>
          <a:lstStyle/>
          <a:p>
            <a:pPr>
              <a:lnSpc>
                <a:spcPct val="80000"/>
              </a:lnSpc>
            </a:pPr>
            <a:r>
              <a:rPr lang="en-US" sz="3600" b="1" dirty="0">
                <a:solidFill>
                  <a:schemeClr val="tx1">
                    <a:lumMod val="75000"/>
                    <a:lumOff val="25000"/>
                  </a:schemeClr>
                </a:solidFill>
                <a:latin typeface="Times New Roman" panose="02020603050405020304" pitchFamily="18" charset="0"/>
                <a:ea typeface="Titillium Light" charset="0"/>
                <a:cs typeface="Times New Roman" panose="02020603050405020304" pitchFamily="18" charset="0"/>
              </a:rPr>
              <a:t>What Role do we play?</a:t>
            </a:r>
          </a:p>
        </p:txBody>
      </p:sp>
      <p:sp>
        <p:nvSpPr>
          <p:cNvPr id="5" name="TextBox 4">
            <a:extLst>
              <a:ext uri="{FF2B5EF4-FFF2-40B4-BE49-F238E27FC236}">
                <a16:creationId xmlns:a16="http://schemas.microsoft.com/office/drawing/2014/main" id="{4161BEB3-3F83-424A-92D9-2233482D5A76}"/>
              </a:ext>
            </a:extLst>
          </p:cNvPr>
          <p:cNvSpPr txBox="1"/>
          <p:nvPr/>
        </p:nvSpPr>
        <p:spPr>
          <a:xfrm>
            <a:off x="7156386" y="2437253"/>
            <a:ext cx="3244914" cy="2999154"/>
          </a:xfrm>
          <a:prstGeom prst="rect">
            <a:avLst/>
          </a:prstGeom>
          <a:noFill/>
        </p:spPr>
        <p:txBody>
          <a:bodyPr wrap="square" lIns="0" tIns="0" rIns="91440" bIns="0" rtlCol="0">
            <a:spAutoFit/>
          </a:bodyPr>
          <a:lstStyle/>
          <a:p>
            <a:pPr algn="just">
              <a:lnSpc>
                <a:spcPct val="200000"/>
              </a:lnSpc>
            </a:pPr>
            <a:r>
              <a:rPr lang="en-US" sz="1100" dirty="0">
                <a:solidFill>
                  <a:schemeClr val="tx1">
                    <a:alpha val="70000"/>
                  </a:schemeClr>
                </a:solidFill>
                <a:latin typeface="Source Sans Pro" panose="020B0503030403020204" pitchFamily="34" charset="0"/>
                <a:ea typeface="Roboto Light" charset="0"/>
                <a:cs typeface="Roboto Light" charset="0"/>
              </a:rPr>
              <a:t>The whole point of Bella is to remove all communication barriers we usually face with banks, which have a terrible reputation due to the bureaucracy and overall length to perform the tasks we need, by engaging in a quick conversation either with an AI or a representative, clients can quickly fulfill their desires in a language they feel non threatened by and using the same platforms they are used to.</a:t>
            </a:r>
          </a:p>
        </p:txBody>
      </p:sp>
    </p:spTree>
    <p:extLst>
      <p:ext uri="{BB962C8B-B14F-4D97-AF65-F5344CB8AC3E}">
        <p14:creationId xmlns:p14="http://schemas.microsoft.com/office/powerpoint/2010/main" val="16225342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5DA358B1-23C6-461F-91ED-24A91E54B41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353" r="1353"/>
          <a:stretch/>
        </p:blipFill>
        <p:spPr>
          <a:xfrm>
            <a:off x="5135314" y="1317883"/>
            <a:ext cx="2004522" cy="2060272"/>
          </a:xfrm>
        </p:spPr>
      </p:pic>
      <p:pic>
        <p:nvPicPr>
          <p:cNvPr id="19" name="Picture Placeholder 18">
            <a:extLst>
              <a:ext uri="{FF2B5EF4-FFF2-40B4-BE49-F238E27FC236}">
                <a16:creationId xmlns:a16="http://schemas.microsoft.com/office/drawing/2014/main" id="{CFE419AA-FB6A-4C53-A8DB-D40DA6396FA6}"/>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353" r="1353"/>
          <a:stretch/>
        </p:blipFill>
        <p:spPr>
          <a:xfrm>
            <a:off x="7252212" y="1317883"/>
            <a:ext cx="2004522" cy="2060272"/>
          </a:xfrm>
        </p:spPr>
      </p:pic>
      <p:pic>
        <p:nvPicPr>
          <p:cNvPr id="21" name="Picture Placeholder 20">
            <a:extLst>
              <a:ext uri="{FF2B5EF4-FFF2-40B4-BE49-F238E27FC236}">
                <a16:creationId xmlns:a16="http://schemas.microsoft.com/office/drawing/2014/main" id="{B105052D-A8B8-4B26-BE9C-9E3509C60E11}"/>
              </a:ext>
            </a:extLst>
          </p:cNvPr>
          <p:cNvPicPr>
            <a:picLocks noGrp="1" noChangeAspect="1"/>
          </p:cNvPicPr>
          <p:nvPr>
            <p:ph type="pic" sz="quarter" idx="12"/>
          </p:nvPr>
        </p:nvPicPr>
        <p:blipFill rotWithShape="1">
          <a:blip r:embed="rId4">
            <a:extLst>
              <a:ext uri="{28A0092B-C50C-407E-A947-70E740481C1C}">
                <a14:useLocalDpi xmlns:a14="http://schemas.microsoft.com/office/drawing/2010/main" val="0"/>
              </a:ext>
            </a:extLst>
          </a:blip>
          <a:srcRect t="-45" b="67"/>
          <a:stretch/>
        </p:blipFill>
        <p:spPr>
          <a:xfrm>
            <a:off x="9369111" y="1146629"/>
            <a:ext cx="2004522" cy="2400104"/>
          </a:xfrm>
        </p:spPr>
      </p:pic>
      <p:pic>
        <p:nvPicPr>
          <p:cNvPr id="23" name="Picture Placeholder 22">
            <a:extLst>
              <a:ext uri="{FF2B5EF4-FFF2-40B4-BE49-F238E27FC236}">
                <a16:creationId xmlns:a16="http://schemas.microsoft.com/office/drawing/2014/main" id="{C2CF5C58-ECB0-4FC8-94DB-61ABA0003011}"/>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l="12499" r="12499"/>
          <a:stretch/>
        </p:blipFill>
        <p:spPr>
          <a:xfrm>
            <a:off x="5135314" y="3546733"/>
            <a:ext cx="2004522" cy="2060272"/>
          </a:xfrm>
        </p:spPr>
      </p:pic>
      <p:pic>
        <p:nvPicPr>
          <p:cNvPr id="25" name="Picture Placeholder 24">
            <a:extLst>
              <a:ext uri="{FF2B5EF4-FFF2-40B4-BE49-F238E27FC236}">
                <a16:creationId xmlns:a16="http://schemas.microsoft.com/office/drawing/2014/main" id="{4020022F-D4A9-4863-A2B5-6FD7B18C53A5}"/>
              </a:ext>
            </a:extLst>
          </p:cNvPr>
          <p:cNvPicPr>
            <a:picLocks noGrp="1" noChangeAspect="1"/>
          </p:cNvPicPr>
          <p:nvPr>
            <p:ph type="pic" sz="quarter" idx="14"/>
          </p:nvPr>
        </p:nvPicPr>
        <p:blipFill>
          <a:blip r:embed="rId6">
            <a:extLst>
              <a:ext uri="{28A0092B-C50C-407E-A947-70E740481C1C}">
                <a14:useLocalDpi xmlns:a14="http://schemas.microsoft.com/office/drawing/2010/main" val="0"/>
              </a:ext>
            </a:extLst>
          </a:blip>
          <a:srcRect l="1353" r="1353"/>
          <a:stretch/>
        </p:blipFill>
        <p:spPr>
          <a:xfrm>
            <a:off x="7252212" y="3546733"/>
            <a:ext cx="2004522" cy="2060272"/>
          </a:xfrm>
        </p:spPr>
      </p:pic>
      <p:pic>
        <p:nvPicPr>
          <p:cNvPr id="27" name="Picture Placeholder 26">
            <a:extLst>
              <a:ext uri="{FF2B5EF4-FFF2-40B4-BE49-F238E27FC236}">
                <a16:creationId xmlns:a16="http://schemas.microsoft.com/office/drawing/2014/main" id="{EFEDD7DD-C801-4129-B6AF-8847C0D3AB26}"/>
              </a:ext>
            </a:extLst>
          </p:cNvPr>
          <p:cNvPicPr>
            <a:picLocks noGrp="1" noChangeAspect="1"/>
          </p:cNvPicPr>
          <p:nvPr>
            <p:ph type="pic" sz="quarter" idx="15"/>
          </p:nvPr>
        </p:nvPicPr>
        <p:blipFill>
          <a:blip r:embed="rId7">
            <a:extLst>
              <a:ext uri="{28A0092B-C50C-407E-A947-70E740481C1C}">
                <a14:useLocalDpi xmlns:a14="http://schemas.microsoft.com/office/drawing/2010/main" val="0"/>
              </a:ext>
            </a:extLst>
          </a:blip>
          <a:srcRect l="3234" r="3234"/>
          <a:stretch/>
        </p:blipFill>
        <p:spPr>
          <a:xfrm>
            <a:off x="9369111" y="3546733"/>
            <a:ext cx="2004522" cy="2060272"/>
          </a:xfrm>
        </p:spPr>
      </p:pic>
      <p:sp>
        <p:nvSpPr>
          <p:cNvPr id="8" name="Rectangle 7">
            <a:extLst>
              <a:ext uri="{FF2B5EF4-FFF2-40B4-BE49-F238E27FC236}">
                <a16:creationId xmlns:a16="http://schemas.microsoft.com/office/drawing/2014/main" id="{6EC0B4F5-5129-496B-A773-492A70343373}"/>
              </a:ext>
            </a:extLst>
          </p:cNvPr>
          <p:cNvSpPr/>
          <p:nvPr/>
        </p:nvSpPr>
        <p:spPr>
          <a:xfrm>
            <a:off x="513567" y="501041"/>
            <a:ext cx="5022937" cy="5887234"/>
          </a:xfrm>
          <a:prstGeom prst="rect">
            <a:avLst/>
          </a:prstGeom>
          <a:solidFill>
            <a:srgbClr val="FFC6B2">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ato" panose="020F0502020204030203" pitchFamily="34" charset="0"/>
              <a:ea typeface="+mn-ea"/>
              <a:cs typeface="+mn-cs"/>
            </a:endParaRPr>
          </a:p>
        </p:txBody>
      </p:sp>
      <p:sp>
        <p:nvSpPr>
          <p:cNvPr id="13" name="TextBox 12">
            <a:extLst>
              <a:ext uri="{FF2B5EF4-FFF2-40B4-BE49-F238E27FC236}">
                <a16:creationId xmlns:a16="http://schemas.microsoft.com/office/drawing/2014/main" id="{765B0759-90E0-48A9-A468-976BD7D08D4C}"/>
              </a:ext>
            </a:extLst>
          </p:cNvPr>
          <p:cNvSpPr txBox="1"/>
          <p:nvPr/>
        </p:nvSpPr>
        <p:spPr>
          <a:xfrm>
            <a:off x="609784" y="523225"/>
            <a:ext cx="5022937"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Roboto" panose="02000000000000000000" pitchFamily="2" charset="0"/>
                <a:cs typeface="Times New Roman" panose="02020603050405020304" pitchFamily="18" charset="0"/>
              </a:rPr>
              <a:t>Remember!</a:t>
            </a:r>
          </a:p>
        </p:txBody>
      </p:sp>
      <p:sp>
        <p:nvSpPr>
          <p:cNvPr id="16" name="Rectangle 15">
            <a:extLst>
              <a:ext uri="{FF2B5EF4-FFF2-40B4-BE49-F238E27FC236}">
                <a16:creationId xmlns:a16="http://schemas.microsoft.com/office/drawing/2014/main" id="{4E672B67-A7F3-4A13-AEE6-E9C6873C914B}"/>
              </a:ext>
            </a:extLst>
          </p:cNvPr>
          <p:cNvSpPr/>
          <p:nvPr/>
        </p:nvSpPr>
        <p:spPr>
          <a:xfrm>
            <a:off x="643322" y="1468739"/>
            <a:ext cx="4435804" cy="4524637"/>
          </a:xfrm>
          <a:prstGeom prst="rect">
            <a:avLst/>
          </a:prstGeom>
        </p:spPr>
        <p:txBody>
          <a:bodyPr wrap="square">
            <a:spAutoFit/>
          </a:bodyPr>
          <a:lstStyle/>
          <a:p>
            <a:pPr marL="0" marR="0">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T</a:t>
            </a:r>
            <a:r>
              <a:rPr lang="en-US" sz="1800" dirty="0">
                <a:effectLst/>
                <a:latin typeface="Calibri" panose="020F0502020204030204" pitchFamily="34" charset="0"/>
                <a:ea typeface="Calibri" panose="020F0502020204030204" pitchFamily="34" charset="0"/>
                <a:cs typeface="Times New Roman" panose="02020603050405020304" pitchFamily="18" charset="0"/>
              </a:rPr>
              <a:t>here are six universal emotions –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anger, disgust, fear, happiness, sadness, and surprise</a:t>
            </a:r>
            <a:r>
              <a:rPr lang="en-US" sz="1800" dirty="0">
                <a:effectLst/>
                <a:latin typeface="Calibri" panose="020F0502020204030204" pitchFamily="34" charset="0"/>
                <a:ea typeface="Calibri" panose="020F0502020204030204" pitchFamily="34" charset="0"/>
                <a:cs typeface="Times New Roman" panose="02020603050405020304" pitchFamily="18" charset="0"/>
              </a:rPr>
              <a:t>. All these emotions are responsible for determining daily decisions, so they are important when providing customer service with a memorable moment. If the emotions of happiness and surprise are brought to the surface, customers will have a positive experience and advertise the company by word of mouth. Of course, such experience will make them come back and do repeat business. Both happiness and surprise establish an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emotional connection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that drives loyalty, so it is important to elicit them by providing quality customer service.</a:t>
            </a:r>
          </a:p>
        </p:txBody>
      </p:sp>
    </p:spTree>
    <p:extLst>
      <p:ext uri="{BB962C8B-B14F-4D97-AF65-F5344CB8AC3E}">
        <p14:creationId xmlns:p14="http://schemas.microsoft.com/office/powerpoint/2010/main" val="1811815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2A2C53"/>
        </a:solidFill>
        <a:effectLst/>
      </p:bgPr>
    </p:bg>
    <p:spTree>
      <p:nvGrpSpPr>
        <p:cNvPr id="1" name=""/>
        <p:cNvGrpSpPr/>
        <p:nvPr/>
      </p:nvGrpSpPr>
      <p:grpSpPr>
        <a:xfrm>
          <a:off x="0" y="0"/>
          <a:ext cx="0" cy="0"/>
          <a:chOff x="0" y="0"/>
          <a:chExt cx="0" cy="0"/>
        </a:xfrm>
      </p:grpSpPr>
      <p:sp>
        <p:nvSpPr>
          <p:cNvPr id="439" name="Rectangle 4"/>
          <p:cNvSpPr/>
          <p:nvPr/>
        </p:nvSpPr>
        <p:spPr>
          <a:xfrm>
            <a:off x="0" y="914400"/>
            <a:ext cx="5219700" cy="1682874"/>
          </a:xfrm>
          <a:prstGeom prst="rect">
            <a:avLst/>
          </a:prstGeom>
          <a:solidFill>
            <a:srgbClr val="FFFFFF"/>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0" name="Rectangle 7"/>
          <p:cNvSpPr/>
          <p:nvPr/>
        </p:nvSpPr>
        <p:spPr>
          <a:xfrm>
            <a:off x="9546545" y="2973340"/>
            <a:ext cx="1204687" cy="1986258"/>
          </a:xfrm>
          <a:prstGeom prst="rect">
            <a:avLst/>
          </a:prstGeom>
          <a:solidFill>
            <a:srgbClr val="DF3162"/>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1" name="Rectangle 3"/>
          <p:cNvSpPr/>
          <p:nvPr/>
        </p:nvSpPr>
        <p:spPr>
          <a:xfrm>
            <a:off x="595084" y="551542"/>
            <a:ext cx="3556001" cy="5747657"/>
          </a:xfrm>
          <a:prstGeom prst="rect">
            <a:avLst/>
          </a:prstGeom>
          <a:solidFill>
            <a:srgbClr val="D53E76">
              <a:alpha val="66000"/>
            </a:srgbClr>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2" name="Rectangle 5"/>
          <p:cNvSpPr txBox="1"/>
          <p:nvPr/>
        </p:nvSpPr>
        <p:spPr>
          <a:xfrm>
            <a:off x="5261877" y="2389675"/>
            <a:ext cx="5231952" cy="304282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gn="just">
              <a:lnSpc>
                <a:spcPct val="150000"/>
              </a:lnSpc>
              <a:defRPr sz="900">
                <a:solidFill>
                  <a:srgbClr val="FFFFFF"/>
                </a:solidFill>
                <a:latin typeface="Lato Regular"/>
                <a:ea typeface="Lato Regular"/>
                <a:cs typeface="Lato Regular"/>
                <a:sym typeface="Lato Regular"/>
              </a:defRPr>
            </a:lvl1pPr>
          </a:lstStyle>
          <a:p>
            <a:pPr marL="0" marR="0" lvl="0" indent="0" algn="just"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one is being listed first, because it really is one of the most important customer service skills. Without a good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listening ability</a:t>
            </a:r>
            <a:r>
              <a:rPr lang="en-US" sz="1800" dirty="0">
                <a:effectLst/>
                <a:latin typeface="Calibri" panose="020F0502020204030204" pitchFamily="34" charset="0"/>
                <a:ea typeface="Calibri" panose="020F0502020204030204" pitchFamily="34" charset="0"/>
                <a:cs typeface="Times New Roman" panose="02020603050405020304" pitchFamily="18" charset="0"/>
              </a:rPr>
              <a:t>, agents will have difficulty providing quality customer service and compassionately responding to the customer’s needs. Listening, in respect to customer service, includes the ability to receive messages and interpret them accurately. This skill is therefore essential in the communication process, because without good listening, customers might feel misunderstood. </a:t>
            </a: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sym typeface="Lato Regular"/>
            </a:endParaRPr>
          </a:p>
        </p:txBody>
      </p:sp>
      <p:sp>
        <p:nvSpPr>
          <p:cNvPr id="443" name="Subtitle 2"/>
          <p:cNvSpPr txBox="1"/>
          <p:nvPr/>
        </p:nvSpPr>
        <p:spPr>
          <a:xfrm>
            <a:off x="5261877" y="914400"/>
            <a:ext cx="5746758" cy="145167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spcBef>
                <a:spcPts val="1000"/>
              </a:spcBef>
              <a:defRPr sz="4000">
                <a:solidFill>
                  <a:srgbClr val="FFFFFF"/>
                </a:solidFill>
                <a:latin typeface="Source Sans Pro Semibold"/>
                <a:ea typeface="Source Sans Pro Semibold"/>
                <a:cs typeface="Source Sans Pro Semibold"/>
                <a:sym typeface="Source Sans Pro Semibold"/>
              </a:defRPr>
            </a:lvl1pPr>
          </a:lstStyle>
          <a:p>
            <a:pPr marL="0" marR="0" lvl="0" indent="0" algn="l" defTabSz="914400" rtl="0" eaLnBrk="1" fontAlgn="auto" latinLnBrk="0" hangingPunct="0">
              <a:lnSpc>
                <a:spcPct val="100000"/>
              </a:lnSpc>
              <a:spcBef>
                <a:spcPts val="1000"/>
              </a:spcBef>
              <a:spcAft>
                <a:spcPts val="0"/>
              </a:spcAft>
              <a:buClrTx/>
              <a:buSzTx/>
              <a:buFontTx/>
              <a:buNone/>
              <a:tabLst/>
              <a:defRPr/>
            </a:pPr>
            <a:r>
              <a:rPr kumimoji="0" lang="en-US"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rPr>
              <a:t>Ability to have:</a:t>
            </a:r>
          </a:p>
          <a:p>
            <a:pPr marL="0" marR="0" lvl="0" indent="0" algn="l" defTabSz="914400" rtl="0" eaLnBrk="1" fontAlgn="auto" latinLnBrk="0" hangingPunct="0">
              <a:lnSpc>
                <a:spcPct val="100000"/>
              </a:lnSpc>
              <a:spcBef>
                <a:spcPts val="1000"/>
              </a:spcBef>
              <a:spcAft>
                <a:spcPts val="0"/>
              </a:spcAft>
              <a:buClrTx/>
              <a:buSzTx/>
              <a:buFontTx/>
              <a:buNone/>
              <a:tabLst/>
              <a:defRPr/>
            </a:pPr>
            <a:r>
              <a:rPr kumimoji="0" lang="en-US"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rPr>
              <a:t>Ability to Listen</a:t>
            </a:r>
          </a:p>
        </p:txBody>
      </p:sp>
      <p:pic>
        <p:nvPicPr>
          <p:cNvPr id="444" name="Picture Placeholder 1"/>
          <p:cNvPicPr>
            <a:picLocks noGrp="1" noChangeAspect="1"/>
          </p:cNvPicPr>
          <p:nvPr>
            <p:ph type="pic" idx="13"/>
          </p:nvPr>
        </p:nvPicPr>
        <p:blipFill>
          <a:blip r:embed="rId2">
            <a:extLst>
              <a:ext uri="{28A0092B-C50C-407E-A947-70E740481C1C}">
                <a14:useLocalDpi xmlns:a14="http://schemas.microsoft.com/office/drawing/2010/main" val="0"/>
              </a:ext>
            </a:extLst>
          </a:blip>
          <a:srcRect/>
          <a:stretch/>
        </p:blipFill>
        <p:spPr>
          <a:xfrm>
            <a:off x="633131" y="2070077"/>
            <a:ext cx="3479906" cy="2222500"/>
          </a:xfrm>
          <a:prstGeom prst="rect">
            <a:avLst/>
          </a:prstGeom>
        </p:spPr>
      </p:pic>
    </p:spTree>
    <p:extLst>
      <p:ext uri="{BB962C8B-B14F-4D97-AF65-F5344CB8AC3E}">
        <p14:creationId xmlns:p14="http://schemas.microsoft.com/office/powerpoint/2010/main" val="1609623676"/>
      </p:ext>
    </p:extLst>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2A2C53"/>
        </a:solidFill>
        <a:effectLst/>
      </p:bgPr>
    </p:bg>
    <p:spTree>
      <p:nvGrpSpPr>
        <p:cNvPr id="1" name=""/>
        <p:cNvGrpSpPr/>
        <p:nvPr/>
      </p:nvGrpSpPr>
      <p:grpSpPr>
        <a:xfrm>
          <a:off x="0" y="0"/>
          <a:ext cx="0" cy="0"/>
          <a:chOff x="0" y="0"/>
          <a:chExt cx="0" cy="0"/>
        </a:xfrm>
      </p:grpSpPr>
      <p:sp>
        <p:nvSpPr>
          <p:cNvPr id="439" name="Rectangle 4"/>
          <p:cNvSpPr/>
          <p:nvPr/>
        </p:nvSpPr>
        <p:spPr>
          <a:xfrm>
            <a:off x="0" y="914400"/>
            <a:ext cx="5219700" cy="1682874"/>
          </a:xfrm>
          <a:prstGeom prst="rect">
            <a:avLst/>
          </a:prstGeom>
          <a:solidFill>
            <a:srgbClr val="FFFFFF"/>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0" name="Rectangle 7"/>
          <p:cNvSpPr/>
          <p:nvPr/>
        </p:nvSpPr>
        <p:spPr>
          <a:xfrm>
            <a:off x="9546545" y="2973340"/>
            <a:ext cx="1204687" cy="1986258"/>
          </a:xfrm>
          <a:prstGeom prst="rect">
            <a:avLst/>
          </a:prstGeom>
          <a:solidFill>
            <a:srgbClr val="DF3162"/>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1" name="Rectangle 3"/>
          <p:cNvSpPr/>
          <p:nvPr/>
        </p:nvSpPr>
        <p:spPr>
          <a:xfrm>
            <a:off x="595084" y="551542"/>
            <a:ext cx="3556001" cy="5747657"/>
          </a:xfrm>
          <a:prstGeom prst="rect">
            <a:avLst/>
          </a:prstGeom>
          <a:solidFill>
            <a:srgbClr val="D53E76">
              <a:alpha val="66000"/>
            </a:srgbClr>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2" name="Rectangle 5"/>
          <p:cNvSpPr txBox="1"/>
          <p:nvPr/>
        </p:nvSpPr>
        <p:spPr>
          <a:xfrm>
            <a:off x="5261877" y="2389675"/>
            <a:ext cx="5231952" cy="1857368"/>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just">
              <a:lnSpc>
                <a:spcPct val="150000"/>
              </a:lnSpc>
              <a:defRPr sz="900">
                <a:solidFill>
                  <a:srgbClr val="FFFFFF"/>
                </a:solidFill>
                <a:latin typeface="Lato Regular"/>
                <a:ea typeface="Lato Regular"/>
                <a:cs typeface="Lato Regular"/>
                <a:sym typeface="Lato Regular"/>
              </a:defRPr>
            </a:lvl1pPr>
          </a:lstStyle>
          <a:p>
            <a:pPr marL="0" marR="0" lvl="0" indent="0" algn="just"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skill is also vital for customer service, because without proper communication, the customer cannot get service. Agents must always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communicate clearly and accurately</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They must also articulate their words and written correspondence well to properly convey ideas. </a:t>
            </a: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sym typeface="Lato Regular"/>
            </a:endParaRPr>
          </a:p>
        </p:txBody>
      </p:sp>
      <p:sp>
        <p:nvSpPr>
          <p:cNvPr id="443" name="Subtitle 2"/>
          <p:cNvSpPr txBox="1"/>
          <p:nvPr/>
        </p:nvSpPr>
        <p:spPr>
          <a:xfrm>
            <a:off x="5261877" y="914400"/>
            <a:ext cx="5746758" cy="145167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spcBef>
                <a:spcPts val="1000"/>
              </a:spcBef>
              <a:defRPr sz="4000">
                <a:solidFill>
                  <a:srgbClr val="FFFFFF"/>
                </a:solidFill>
                <a:latin typeface="Source Sans Pro Semibold"/>
                <a:ea typeface="Source Sans Pro Semibold"/>
                <a:cs typeface="Source Sans Pro Semibold"/>
                <a:sym typeface="Source Sans Pro Semibold"/>
              </a:defRPr>
            </a:lvl1pPr>
          </a:lstStyle>
          <a:p>
            <a:pPr marL="0" marR="0" lvl="0" indent="0" algn="l" defTabSz="914400" rtl="0" eaLnBrk="1" fontAlgn="auto" latinLnBrk="0" hangingPunct="0">
              <a:lnSpc>
                <a:spcPct val="100000"/>
              </a:lnSpc>
              <a:spcBef>
                <a:spcPts val="1000"/>
              </a:spcBef>
              <a:spcAft>
                <a:spcPts val="0"/>
              </a:spcAft>
              <a:buClrTx/>
              <a:buSzTx/>
              <a:buFontTx/>
              <a:buNone/>
              <a:tabLst/>
              <a:defRPr/>
            </a:pPr>
            <a:r>
              <a:rPr kumimoji="0" lang="en-US"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rPr>
              <a:t>Ability to have:</a:t>
            </a:r>
          </a:p>
          <a:p>
            <a:pPr marL="0" marR="0" lvl="0" indent="0" algn="l" defTabSz="914400" rtl="0" eaLnBrk="1" fontAlgn="auto" latinLnBrk="0" hangingPunct="0">
              <a:lnSpc>
                <a:spcPct val="100000"/>
              </a:lnSpc>
              <a:spcBef>
                <a:spcPts val="1000"/>
              </a:spcBef>
              <a:spcAft>
                <a:spcPts val="0"/>
              </a:spcAft>
              <a:buClrTx/>
              <a:buSzTx/>
              <a:buFontTx/>
              <a:buNone/>
              <a:tabLst/>
              <a:defRPr/>
            </a:pPr>
            <a:r>
              <a:rPr kumimoji="0" lang="en-US"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rPr>
              <a:t>Great Communication</a:t>
            </a:r>
          </a:p>
        </p:txBody>
      </p:sp>
      <p:pic>
        <p:nvPicPr>
          <p:cNvPr id="444" name="Picture Placeholder 1"/>
          <p:cNvPicPr>
            <a:picLocks noGrp="1" noChangeAspect="1"/>
          </p:cNvPicPr>
          <p:nvPr>
            <p:ph type="pic" idx="13"/>
          </p:nvPr>
        </p:nvPicPr>
        <p:blipFill>
          <a:blip r:embed="rId2">
            <a:extLst>
              <a:ext uri="{28A0092B-C50C-407E-A947-70E740481C1C}">
                <a14:useLocalDpi xmlns:a14="http://schemas.microsoft.com/office/drawing/2010/main" val="0"/>
              </a:ext>
            </a:extLst>
          </a:blip>
          <a:srcRect/>
          <a:stretch/>
        </p:blipFill>
        <p:spPr>
          <a:xfrm>
            <a:off x="595084" y="1450246"/>
            <a:ext cx="3556001" cy="3462163"/>
          </a:xfrm>
          <a:prstGeom prst="rect">
            <a:avLst/>
          </a:prstGeom>
        </p:spPr>
      </p:pic>
    </p:spTree>
    <p:extLst>
      <p:ext uri="{BB962C8B-B14F-4D97-AF65-F5344CB8AC3E}">
        <p14:creationId xmlns:p14="http://schemas.microsoft.com/office/powerpoint/2010/main" val="2849848343"/>
      </p:ext>
    </p:extLst>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2A2C53"/>
        </a:solidFill>
        <a:effectLst/>
      </p:bgPr>
    </p:bg>
    <p:spTree>
      <p:nvGrpSpPr>
        <p:cNvPr id="1" name=""/>
        <p:cNvGrpSpPr/>
        <p:nvPr/>
      </p:nvGrpSpPr>
      <p:grpSpPr>
        <a:xfrm>
          <a:off x="0" y="0"/>
          <a:ext cx="0" cy="0"/>
          <a:chOff x="0" y="0"/>
          <a:chExt cx="0" cy="0"/>
        </a:xfrm>
      </p:grpSpPr>
      <p:sp>
        <p:nvSpPr>
          <p:cNvPr id="439" name="Rectangle 4"/>
          <p:cNvSpPr/>
          <p:nvPr/>
        </p:nvSpPr>
        <p:spPr>
          <a:xfrm>
            <a:off x="0" y="914400"/>
            <a:ext cx="5219700" cy="1682874"/>
          </a:xfrm>
          <a:prstGeom prst="rect">
            <a:avLst/>
          </a:prstGeom>
          <a:solidFill>
            <a:srgbClr val="FFFFFF"/>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0" name="Rectangle 7"/>
          <p:cNvSpPr/>
          <p:nvPr/>
        </p:nvSpPr>
        <p:spPr>
          <a:xfrm>
            <a:off x="9546545" y="2973340"/>
            <a:ext cx="1204687" cy="1986258"/>
          </a:xfrm>
          <a:prstGeom prst="rect">
            <a:avLst/>
          </a:prstGeom>
          <a:solidFill>
            <a:srgbClr val="DF3162"/>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1" name="Rectangle 3"/>
          <p:cNvSpPr/>
          <p:nvPr/>
        </p:nvSpPr>
        <p:spPr>
          <a:xfrm>
            <a:off x="595084" y="551542"/>
            <a:ext cx="3556001" cy="5747657"/>
          </a:xfrm>
          <a:prstGeom prst="rect">
            <a:avLst/>
          </a:prstGeom>
          <a:solidFill>
            <a:srgbClr val="D53E76">
              <a:alpha val="66000"/>
            </a:srgbClr>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2" name="Rectangle 5"/>
          <p:cNvSpPr txBox="1"/>
          <p:nvPr/>
        </p:nvSpPr>
        <p:spPr>
          <a:xfrm>
            <a:off x="5219700" y="2686968"/>
            <a:ext cx="5231952" cy="1561005"/>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gn="just">
              <a:lnSpc>
                <a:spcPct val="150000"/>
              </a:lnSpc>
              <a:defRPr sz="900">
                <a:solidFill>
                  <a:srgbClr val="FFFFFF"/>
                </a:solidFill>
                <a:latin typeface="Lato Regular"/>
                <a:ea typeface="Lato Regular"/>
                <a:cs typeface="Lato Regular"/>
                <a:sym typeface="Lato Regular"/>
              </a:defRPr>
            </a:lvl1pPr>
          </a:lstStyle>
          <a:p>
            <a:pPr marL="0" marR="0" lvl="0" indent="0" algn="just"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In all aspects of life, a positive and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friendly attitude</a:t>
            </a:r>
            <a:r>
              <a:rPr lang="en-US" sz="1800" dirty="0">
                <a:effectLst/>
                <a:latin typeface="Calibri" panose="020F0502020204030204" pitchFamily="34" charset="0"/>
                <a:ea typeface="Calibri" panose="020F0502020204030204" pitchFamily="34" charset="0"/>
                <a:cs typeface="Times New Roman" panose="02020603050405020304" pitchFamily="18" charset="0"/>
              </a:rPr>
              <a:t> can go a long way. This is especially true in customer service. People with pleasant personalities and happy dispositions are more approachable and can carry on a conversation with ease. </a:t>
            </a: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sym typeface="Lato Regular"/>
            </a:endParaRPr>
          </a:p>
        </p:txBody>
      </p:sp>
      <p:sp>
        <p:nvSpPr>
          <p:cNvPr id="443" name="Subtitle 2"/>
          <p:cNvSpPr txBox="1"/>
          <p:nvPr/>
        </p:nvSpPr>
        <p:spPr>
          <a:xfrm>
            <a:off x="5261877" y="914400"/>
            <a:ext cx="6596294" cy="145167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spcBef>
                <a:spcPts val="1000"/>
              </a:spcBef>
              <a:defRPr sz="4000">
                <a:solidFill>
                  <a:srgbClr val="FFFFFF"/>
                </a:solidFill>
                <a:latin typeface="Source Sans Pro Semibold"/>
                <a:ea typeface="Source Sans Pro Semibold"/>
                <a:cs typeface="Source Sans Pro Semibold"/>
                <a:sym typeface="Source Sans Pro Semibold"/>
              </a:defRPr>
            </a:lvl1pPr>
          </a:lstStyle>
          <a:p>
            <a:pPr marL="0" marR="0" lvl="0" indent="0" algn="l" defTabSz="914400" rtl="0" eaLnBrk="1" fontAlgn="auto" latinLnBrk="0" hangingPunct="0">
              <a:lnSpc>
                <a:spcPct val="100000"/>
              </a:lnSpc>
              <a:spcBef>
                <a:spcPts val="1000"/>
              </a:spcBef>
              <a:spcAft>
                <a:spcPts val="0"/>
              </a:spcAft>
              <a:buClrTx/>
              <a:buSzTx/>
              <a:buFontTx/>
              <a:buNone/>
              <a:tabLst/>
              <a:defRPr/>
            </a:pPr>
            <a:r>
              <a:rPr kumimoji="0" lang="en-US"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rPr>
              <a:t>Ability to have:</a:t>
            </a:r>
          </a:p>
          <a:p>
            <a:pPr marL="0" marR="0" lvl="0" indent="0" algn="l" defTabSz="914400" rtl="0" eaLnBrk="1" fontAlgn="auto" latinLnBrk="0" hangingPunct="0">
              <a:lnSpc>
                <a:spcPct val="100000"/>
              </a:lnSpc>
              <a:spcBef>
                <a:spcPts val="1000"/>
              </a:spcBef>
              <a:spcAft>
                <a:spcPts val="0"/>
              </a:spcAft>
              <a:buClrTx/>
              <a:buSzTx/>
              <a:buFontTx/>
              <a:buNone/>
              <a:tabLst/>
              <a:defRPr/>
            </a:pPr>
            <a:r>
              <a:rPr kumimoji="0" lang="en-US"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rPr>
              <a:t>Positive and Friendly Attitude</a:t>
            </a:r>
          </a:p>
        </p:txBody>
      </p:sp>
      <p:pic>
        <p:nvPicPr>
          <p:cNvPr id="444" name="Picture Placeholder 1"/>
          <p:cNvPicPr>
            <a:picLocks noGrp="1" noChangeAspect="1"/>
          </p:cNvPicPr>
          <p:nvPr>
            <p:ph type="pic" idx="13"/>
          </p:nvPr>
        </p:nvPicPr>
        <p:blipFill>
          <a:blip r:embed="rId2">
            <a:extLst>
              <a:ext uri="{28A0092B-C50C-407E-A947-70E740481C1C}">
                <a14:useLocalDpi xmlns:a14="http://schemas.microsoft.com/office/drawing/2010/main" val="0"/>
              </a:ext>
            </a:extLst>
          </a:blip>
          <a:srcRect/>
          <a:stretch/>
        </p:blipFill>
        <p:spPr>
          <a:xfrm>
            <a:off x="595083" y="1272939"/>
            <a:ext cx="3556001" cy="3816775"/>
          </a:xfrm>
          <a:prstGeom prst="rect">
            <a:avLst/>
          </a:prstGeom>
        </p:spPr>
      </p:pic>
    </p:spTree>
    <p:extLst>
      <p:ext uri="{BB962C8B-B14F-4D97-AF65-F5344CB8AC3E}">
        <p14:creationId xmlns:p14="http://schemas.microsoft.com/office/powerpoint/2010/main" val="3310409023"/>
      </p:ext>
    </p:extLst>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2A2C53"/>
        </a:solidFill>
        <a:effectLst/>
      </p:bgPr>
    </p:bg>
    <p:spTree>
      <p:nvGrpSpPr>
        <p:cNvPr id="1" name=""/>
        <p:cNvGrpSpPr/>
        <p:nvPr/>
      </p:nvGrpSpPr>
      <p:grpSpPr>
        <a:xfrm>
          <a:off x="0" y="0"/>
          <a:ext cx="0" cy="0"/>
          <a:chOff x="0" y="0"/>
          <a:chExt cx="0" cy="0"/>
        </a:xfrm>
      </p:grpSpPr>
      <p:sp>
        <p:nvSpPr>
          <p:cNvPr id="439" name="Rectangle 4"/>
          <p:cNvSpPr/>
          <p:nvPr/>
        </p:nvSpPr>
        <p:spPr>
          <a:xfrm>
            <a:off x="0" y="914400"/>
            <a:ext cx="5219700" cy="1682874"/>
          </a:xfrm>
          <a:prstGeom prst="rect">
            <a:avLst/>
          </a:prstGeom>
          <a:solidFill>
            <a:srgbClr val="FFFFFF"/>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0" name="Rectangle 7"/>
          <p:cNvSpPr/>
          <p:nvPr/>
        </p:nvSpPr>
        <p:spPr>
          <a:xfrm>
            <a:off x="9546545" y="2973340"/>
            <a:ext cx="1204687" cy="1986258"/>
          </a:xfrm>
          <a:prstGeom prst="rect">
            <a:avLst/>
          </a:prstGeom>
          <a:solidFill>
            <a:srgbClr val="DF3162"/>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1" name="Rectangle 3"/>
          <p:cNvSpPr/>
          <p:nvPr/>
        </p:nvSpPr>
        <p:spPr>
          <a:xfrm>
            <a:off x="595084" y="551542"/>
            <a:ext cx="3556001" cy="5747657"/>
          </a:xfrm>
          <a:prstGeom prst="rect">
            <a:avLst/>
          </a:prstGeom>
          <a:solidFill>
            <a:srgbClr val="D53E76">
              <a:alpha val="66000"/>
            </a:srgbClr>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2" name="Rectangle 5"/>
          <p:cNvSpPr txBox="1"/>
          <p:nvPr/>
        </p:nvSpPr>
        <p:spPr>
          <a:xfrm>
            <a:off x="5219700" y="2686968"/>
            <a:ext cx="5231952" cy="3042821"/>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just">
              <a:lnSpc>
                <a:spcPct val="150000"/>
              </a:lnSpc>
              <a:defRPr sz="900">
                <a:solidFill>
                  <a:srgbClr val="FFFFFF"/>
                </a:solidFill>
                <a:latin typeface="Lato Regular"/>
                <a:ea typeface="Lato Regular"/>
                <a:cs typeface="Lato Regular"/>
                <a:sym typeface="Lato Regular"/>
              </a:defRPr>
            </a:lvl1pPr>
          </a:lstStyle>
          <a:p>
            <a:pPr marL="0" marR="0" lvl="0" indent="0" algn="just"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interpersonal skill is vital for all aspects of life, especially in the customer service field. People are different, so their approaches to problems that arise within their business relationships will be different too. Some clients can get anxious or angry when confronted with a problem. This is where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patience and self-control</a:t>
            </a:r>
            <a:r>
              <a:rPr lang="en-US" sz="1800" dirty="0">
                <a:effectLst/>
                <a:latin typeface="Calibri" panose="020F0502020204030204" pitchFamily="34" charset="0"/>
                <a:ea typeface="Calibri" panose="020F0502020204030204" pitchFamily="34" charset="0"/>
                <a:cs typeface="Times New Roman" panose="02020603050405020304" pitchFamily="18" charset="0"/>
              </a:rPr>
              <a:t> can help to resolve an issue. If a client is unhappy, it is necessary for the agent to be patient at all times. If not, the unhappiness will escalate and the company may lose a customer. </a:t>
            </a: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sym typeface="Lato Regular"/>
            </a:endParaRPr>
          </a:p>
        </p:txBody>
      </p:sp>
      <p:sp>
        <p:nvSpPr>
          <p:cNvPr id="443" name="Subtitle 2"/>
          <p:cNvSpPr txBox="1"/>
          <p:nvPr/>
        </p:nvSpPr>
        <p:spPr>
          <a:xfrm>
            <a:off x="5261877" y="914400"/>
            <a:ext cx="6596294" cy="145167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spcBef>
                <a:spcPts val="1000"/>
              </a:spcBef>
              <a:defRPr sz="4000">
                <a:solidFill>
                  <a:srgbClr val="FFFFFF"/>
                </a:solidFill>
                <a:latin typeface="Source Sans Pro Semibold"/>
                <a:ea typeface="Source Sans Pro Semibold"/>
                <a:cs typeface="Source Sans Pro Semibold"/>
                <a:sym typeface="Source Sans Pro Semibold"/>
              </a:defRPr>
            </a:lvl1pPr>
          </a:lstStyle>
          <a:p>
            <a:pPr marL="0" marR="0" lvl="0" indent="0" algn="l" defTabSz="914400" rtl="0" eaLnBrk="1" fontAlgn="auto" latinLnBrk="0" hangingPunct="0">
              <a:lnSpc>
                <a:spcPct val="100000"/>
              </a:lnSpc>
              <a:spcBef>
                <a:spcPts val="1000"/>
              </a:spcBef>
              <a:spcAft>
                <a:spcPts val="0"/>
              </a:spcAft>
              <a:buClrTx/>
              <a:buSzTx/>
              <a:buFontTx/>
              <a:buNone/>
              <a:tabLst/>
              <a:defRPr/>
            </a:pPr>
            <a:r>
              <a:rPr kumimoji="0" lang="en-US"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rPr>
              <a:t>Ability to have:</a:t>
            </a:r>
          </a:p>
          <a:p>
            <a:pPr marL="0" marR="0" lvl="0" indent="0" algn="l" defTabSz="914400" rtl="0" eaLnBrk="1" fontAlgn="auto" latinLnBrk="0" hangingPunct="0">
              <a:lnSpc>
                <a:spcPct val="100000"/>
              </a:lnSpc>
              <a:spcBef>
                <a:spcPts val="1000"/>
              </a:spcBef>
              <a:spcAft>
                <a:spcPts val="0"/>
              </a:spcAft>
              <a:buClrTx/>
              <a:buSzTx/>
              <a:buFontTx/>
              <a:buNone/>
              <a:tabLst/>
              <a:defRPr/>
            </a:pPr>
            <a:r>
              <a:rPr kumimoji="0" lang="en-US"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rPr>
              <a:t>Patience &amp; Self-control</a:t>
            </a:r>
          </a:p>
        </p:txBody>
      </p:sp>
      <p:pic>
        <p:nvPicPr>
          <p:cNvPr id="444" name="Picture Placeholder 1"/>
          <p:cNvPicPr>
            <a:picLocks noGrp="1" noChangeAspect="1"/>
          </p:cNvPicPr>
          <p:nvPr>
            <p:ph type="pic" idx="13"/>
          </p:nvPr>
        </p:nvPicPr>
        <p:blipFill>
          <a:blip r:embed="rId2">
            <a:extLst>
              <a:ext uri="{28A0092B-C50C-407E-A947-70E740481C1C}">
                <a14:useLocalDpi xmlns:a14="http://schemas.microsoft.com/office/drawing/2010/main" val="0"/>
              </a:ext>
            </a:extLst>
          </a:blip>
          <a:srcRect/>
          <a:stretch/>
        </p:blipFill>
        <p:spPr>
          <a:xfrm>
            <a:off x="595085" y="1403328"/>
            <a:ext cx="3556000" cy="3556000"/>
          </a:xfrm>
          <a:prstGeom prst="rect">
            <a:avLst/>
          </a:prstGeom>
        </p:spPr>
      </p:pic>
    </p:spTree>
    <p:extLst>
      <p:ext uri="{BB962C8B-B14F-4D97-AF65-F5344CB8AC3E}">
        <p14:creationId xmlns:p14="http://schemas.microsoft.com/office/powerpoint/2010/main" val="3634970010"/>
      </p:ext>
    </p:extLst>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2A2C53"/>
        </a:solidFill>
        <a:effectLst/>
      </p:bgPr>
    </p:bg>
    <p:spTree>
      <p:nvGrpSpPr>
        <p:cNvPr id="1" name=""/>
        <p:cNvGrpSpPr/>
        <p:nvPr/>
      </p:nvGrpSpPr>
      <p:grpSpPr>
        <a:xfrm>
          <a:off x="0" y="0"/>
          <a:ext cx="0" cy="0"/>
          <a:chOff x="0" y="0"/>
          <a:chExt cx="0" cy="0"/>
        </a:xfrm>
      </p:grpSpPr>
      <p:sp>
        <p:nvSpPr>
          <p:cNvPr id="439" name="Rectangle 4"/>
          <p:cNvSpPr/>
          <p:nvPr/>
        </p:nvSpPr>
        <p:spPr>
          <a:xfrm>
            <a:off x="0" y="914400"/>
            <a:ext cx="5219700" cy="1682874"/>
          </a:xfrm>
          <a:prstGeom prst="rect">
            <a:avLst/>
          </a:prstGeom>
          <a:solidFill>
            <a:srgbClr val="FFFFFF"/>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0" name="Rectangle 7"/>
          <p:cNvSpPr/>
          <p:nvPr/>
        </p:nvSpPr>
        <p:spPr>
          <a:xfrm>
            <a:off x="9546545" y="2973340"/>
            <a:ext cx="1204687" cy="1986258"/>
          </a:xfrm>
          <a:prstGeom prst="rect">
            <a:avLst/>
          </a:prstGeom>
          <a:solidFill>
            <a:srgbClr val="DF3162"/>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1" name="Rectangle 3"/>
          <p:cNvSpPr/>
          <p:nvPr/>
        </p:nvSpPr>
        <p:spPr>
          <a:xfrm>
            <a:off x="595084" y="551542"/>
            <a:ext cx="3556001" cy="5747657"/>
          </a:xfrm>
          <a:prstGeom prst="rect">
            <a:avLst/>
          </a:prstGeom>
          <a:solidFill>
            <a:srgbClr val="D53E76">
              <a:alpha val="66000"/>
            </a:srgbClr>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2" name="Rectangle 5"/>
          <p:cNvSpPr txBox="1"/>
          <p:nvPr/>
        </p:nvSpPr>
        <p:spPr>
          <a:xfrm>
            <a:off x="5219700" y="2686968"/>
            <a:ext cx="5231952" cy="245009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gn="just">
              <a:lnSpc>
                <a:spcPct val="150000"/>
              </a:lnSpc>
              <a:defRPr sz="900">
                <a:solidFill>
                  <a:srgbClr val="FFFFFF"/>
                </a:solidFill>
                <a:latin typeface="Lato Regular"/>
                <a:ea typeface="Lato Regular"/>
                <a:cs typeface="Lato Regular"/>
                <a:sym typeface="Lato Regular"/>
              </a:defRPr>
            </a:lvl1pPr>
          </a:lstStyle>
          <a:p>
            <a:pPr marL="0" marR="0" lvl="0" indent="0" algn="just"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All interpersonal skills are important, but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empathy and understanding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will simply make agents better at their jobs. Showing understanding of customers´ needs displays respect and compassion, which allows customers to trust their agent. When an agent sees where the customer is coming from and expresses the right amount of empathy, the customer becomes satisfied. </a:t>
            </a: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sym typeface="Lato Regular"/>
            </a:endParaRPr>
          </a:p>
        </p:txBody>
      </p:sp>
      <p:sp>
        <p:nvSpPr>
          <p:cNvPr id="443" name="Subtitle 2"/>
          <p:cNvSpPr txBox="1"/>
          <p:nvPr/>
        </p:nvSpPr>
        <p:spPr>
          <a:xfrm>
            <a:off x="5261877" y="914400"/>
            <a:ext cx="6596294" cy="145167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spcBef>
                <a:spcPts val="1000"/>
              </a:spcBef>
              <a:defRPr sz="4000">
                <a:solidFill>
                  <a:srgbClr val="FFFFFF"/>
                </a:solidFill>
                <a:latin typeface="Source Sans Pro Semibold"/>
                <a:ea typeface="Source Sans Pro Semibold"/>
                <a:cs typeface="Source Sans Pro Semibold"/>
                <a:sym typeface="Source Sans Pro Semibold"/>
              </a:defRPr>
            </a:lvl1pPr>
          </a:lstStyle>
          <a:p>
            <a:pPr marL="0" marR="0" lvl="0" indent="0" algn="l" defTabSz="914400" rtl="0" eaLnBrk="1" fontAlgn="auto" latinLnBrk="0" hangingPunct="0">
              <a:lnSpc>
                <a:spcPct val="100000"/>
              </a:lnSpc>
              <a:spcBef>
                <a:spcPts val="1000"/>
              </a:spcBef>
              <a:spcAft>
                <a:spcPts val="0"/>
              </a:spcAft>
              <a:buClrTx/>
              <a:buSzTx/>
              <a:buFontTx/>
              <a:buNone/>
              <a:tabLst/>
              <a:defRPr/>
            </a:pPr>
            <a:r>
              <a:rPr kumimoji="0" lang="en-US"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rPr>
              <a:t>Ability to have:</a:t>
            </a:r>
          </a:p>
          <a:p>
            <a:pPr marL="0" marR="0" lvl="0" indent="0" algn="l" defTabSz="914400" rtl="0" eaLnBrk="1" fontAlgn="auto" latinLnBrk="0" hangingPunct="0">
              <a:lnSpc>
                <a:spcPct val="100000"/>
              </a:lnSpc>
              <a:spcBef>
                <a:spcPts val="1000"/>
              </a:spcBef>
              <a:spcAft>
                <a:spcPts val="0"/>
              </a:spcAft>
              <a:buClrTx/>
              <a:buSzTx/>
              <a:buFontTx/>
              <a:buNone/>
              <a:tabLst/>
              <a:defRPr/>
            </a:pPr>
            <a:r>
              <a:rPr kumimoji="0" lang="en-US"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rPr>
              <a:t>Understanding &amp; Empathy</a:t>
            </a:r>
          </a:p>
        </p:txBody>
      </p:sp>
      <p:pic>
        <p:nvPicPr>
          <p:cNvPr id="444" name="Picture Placeholder 1"/>
          <p:cNvPicPr>
            <a:picLocks noGrp="1" noChangeAspect="1"/>
          </p:cNvPicPr>
          <p:nvPr>
            <p:ph type="pic" idx="13"/>
          </p:nvPr>
        </p:nvPicPr>
        <p:blipFill>
          <a:blip r:embed="rId2">
            <a:extLst>
              <a:ext uri="{28A0092B-C50C-407E-A947-70E740481C1C}">
                <a14:useLocalDpi xmlns:a14="http://schemas.microsoft.com/office/drawing/2010/main" val="0"/>
              </a:ext>
            </a:extLst>
          </a:blip>
          <a:srcRect/>
          <a:stretch/>
        </p:blipFill>
        <p:spPr>
          <a:xfrm>
            <a:off x="595083" y="1665490"/>
            <a:ext cx="3556001" cy="3556001"/>
          </a:xfrm>
          <a:prstGeom prst="rect">
            <a:avLst/>
          </a:prstGeom>
        </p:spPr>
      </p:pic>
    </p:spTree>
    <p:extLst>
      <p:ext uri="{BB962C8B-B14F-4D97-AF65-F5344CB8AC3E}">
        <p14:creationId xmlns:p14="http://schemas.microsoft.com/office/powerpoint/2010/main" val="3587978907"/>
      </p:ext>
    </p:extLst>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2A2C53"/>
        </a:solidFill>
        <a:effectLst/>
      </p:bgPr>
    </p:bg>
    <p:spTree>
      <p:nvGrpSpPr>
        <p:cNvPr id="1" name=""/>
        <p:cNvGrpSpPr/>
        <p:nvPr/>
      </p:nvGrpSpPr>
      <p:grpSpPr>
        <a:xfrm>
          <a:off x="0" y="0"/>
          <a:ext cx="0" cy="0"/>
          <a:chOff x="0" y="0"/>
          <a:chExt cx="0" cy="0"/>
        </a:xfrm>
      </p:grpSpPr>
      <p:sp>
        <p:nvSpPr>
          <p:cNvPr id="439" name="Rectangle 4"/>
          <p:cNvSpPr/>
          <p:nvPr/>
        </p:nvSpPr>
        <p:spPr>
          <a:xfrm>
            <a:off x="0" y="914400"/>
            <a:ext cx="5219700" cy="1682874"/>
          </a:xfrm>
          <a:prstGeom prst="rect">
            <a:avLst/>
          </a:prstGeom>
          <a:solidFill>
            <a:srgbClr val="FFFFFF"/>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0" name="Rectangle 7"/>
          <p:cNvSpPr/>
          <p:nvPr/>
        </p:nvSpPr>
        <p:spPr>
          <a:xfrm>
            <a:off x="9330197" y="4650417"/>
            <a:ext cx="1204687" cy="1986258"/>
          </a:xfrm>
          <a:prstGeom prst="rect">
            <a:avLst/>
          </a:prstGeom>
          <a:solidFill>
            <a:srgbClr val="DF3162"/>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1" name="Rectangle 3"/>
          <p:cNvSpPr/>
          <p:nvPr/>
        </p:nvSpPr>
        <p:spPr>
          <a:xfrm>
            <a:off x="595084" y="551542"/>
            <a:ext cx="3556001" cy="5747657"/>
          </a:xfrm>
          <a:prstGeom prst="rect">
            <a:avLst/>
          </a:prstGeom>
          <a:solidFill>
            <a:srgbClr val="D53E76">
              <a:alpha val="66000"/>
            </a:srgbClr>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2" name="Rectangle 5"/>
          <p:cNvSpPr txBox="1"/>
          <p:nvPr/>
        </p:nvSpPr>
        <p:spPr>
          <a:xfrm>
            <a:off x="5118100" y="2739316"/>
            <a:ext cx="5231952" cy="3042821"/>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just">
              <a:lnSpc>
                <a:spcPct val="150000"/>
              </a:lnSpc>
              <a:defRPr sz="900">
                <a:solidFill>
                  <a:srgbClr val="FFFFFF"/>
                </a:solidFill>
                <a:latin typeface="Lato Regular"/>
                <a:ea typeface="Lato Regular"/>
                <a:cs typeface="Lato Regular"/>
                <a:sym typeface="Lato Regular"/>
              </a:defRPr>
            </a:lvl1pPr>
          </a:lstStyle>
          <a:p>
            <a:pPr marL="0" marR="0" lvl="0" indent="0" algn="just"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self-confident and assertive</a:t>
            </a:r>
            <a:r>
              <a:rPr lang="en-US" sz="1800" dirty="0">
                <a:effectLst/>
                <a:latin typeface="Calibri" panose="020F0502020204030204" pitchFamily="34" charset="0"/>
                <a:ea typeface="Calibri" panose="020F0502020204030204" pitchFamily="34" charset="0"/>
                <a:cs typeface="Times New Roman" panose="02020603050405020304" pitchFamily="18" charset="0"/>
              </a:rPr>
              <a:t> agent will be a good representative for the company because they will exude competence and give the client assurance. For example, when a customer walks into a store unsure of what product is best for their needs, an assertive agent will help guide the customer through the shopping experience, which makes it an easy and enjoyable trip. If the agent seems confident while showing the customer products, the latter will feel more comfortable with their own decisions.</a:t>
            </a: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sym typeface="Lato Regular"/>
            </a:endParaRPr>
          </a:p>
        </p:txBody>
      </p:sp>
      <p:sp>
        <p:nvSpPr>
          <p:cNvPr id="443" name="Subtitle 2"/>
          <p:cNvSpPr txBox="1"/>
          <p:nvPr/>
        </p:nvSpPr>
        <p:spPr>
          <a:xfrm>
            <a:off x="5261876" y="435428"/>
            <a:ext cx="7118809" cy="2195473"/>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spcBef>
                <a:spcPts val="1000"/>
              </a:spcBef>
              <a:defRPr sz="4000">
                <a:solidFill>
                  <a:srgbClr val="FFFFFF"/>
                </a:solidFill>
                <a:latin typeface="Source Sans Pro Semibold"/>
                <a:ea typeface="Source Sans Pro Semibold"/>
                <a:cs typeface="Source Sans Pro Semibold"/>
                <a:sym typeface="Source Sans Pro Semibold"/>
              </a:defRPr>
            </a:lvl1pPr>
          </a:lstStyle>
          <a:p>
            <a:pPr marL="0" marR="0" lvl="0" indent="0" algn="l" defTabSz="914400" rtl="0" eaLnBrk="1" fontAlgn="auto" latinLnBrk="0" hangingPunct="0">
              <a:lnSpc>
                <a:spcPct val="100000"/>
              </a:lnSpc>
              <a:spcBef>
                <a:spcPts val="1000"/>
              </a:spcBef>
              <a:spcAft>
                <a:spcPts val="0"/>
              </a:spcAft>
              <a:buClrTx/>
              <a:buSzTx/>
              <a:buFontTx/>
              <a:buNone/>
              <a:tabLst/>
              <a:defRPr/>
            </a:pPr>
            <a:r>
              <a:rPr kumimoji="0" lang="en-US"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rPr>
              <a:t>Ability to have:</a:t>
            </a:r>
          </a:p>
          <a:p>
            <a:pPr marL="0" marR="0" lvl="0" indent="0" algn="l" defTabSz="914400" rtl="0" eaLnBrk="1" fontAlgn="auto" latinLnBrk="0" hangingPunct="0">
              <a:lnSpc>
                <a:spcPct val="100000"/>
              </a:lnSpc>
              <a:spcBef>
                <a:spcPts val="1000"/>
              </a:spcBef>
              <a:spcAft>
                <a:spcPts val="0"/>
              </a:spcAft>
              <a:buClrTx/>
              <a:buSzTx/>
              <a:buFontTx/>
              <a:buNone/>
              <a:tabLst/>
              <a:defRPr/>
            </a:pPr>
            <a:r>
              <a:rPr kumimoji="0" lang="en-US"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rPr>
              <a:t>Assertiveness &amp; Self-</a:t>
            </a:r>
          </a:p>
          <a:p>
            <a:pPr marL="0" marR="0" lvl="0" indent="0" algn="l" defTabSz="914400" rtl="0" eaLnBrk="1" fontAlgn="auto" latinLnBrk="0" hangingPunct="0">
              <a:lnSpc>
                <a:spcPct val="100000"/>
              </a:lnSpc>
              <a:spcBef>
                <a:spcPts val="1000"/>
              </a:spcBef>
              <a:spcAft>
                <a:spcPts val="0"/>
              </a:spcAft>
              <a:buClrTx/>
              <a:buSzTx/>
              <a:buFontTx/>
              <a:buNone/>
              <a:tabLst/>
              <a:defRPr/>
            </a:pPr>
            <a:r>
              <a:rPr kumimoji="0" lang="en-US"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rPr>
              <a:t>Confidence</a:t>
            </a:r>
          </a:p>
        </p:txBody>
      </p:sp>
      <p:pic>
        <p:nvPicPr>
          <p:cNvPr id="444" name="Picture Placeholder 1"/>
          <p:cNvPicPr>
            <a:picLocks noGrp="1" noChangeAspect="1"/>
          </p:cNvPicPr>
          <p:nvPr>
            <p:ph type="pic" idx="13"/>
          </p:nvPr>
        </p:nvPicPr>
        <p:blipFill>
          <a:blip r:embed="rId2">
            <a:extLst>
              <a:ext uri="{28A0092B-C50C-407E-A947-70E740481C1C}">
                <a14:useLocalDpi xmlns:a14="http://schemas.microsoft.com/office/drawing/2010/main" val="0"/>
              </a:ext>
            </a:extLst>
          </a:blip>
          <a:srcRect/>
          <a:stretch/>
        </p:blipFill>
        <p:spPr>
          <a:xfrm>
            <a:off x="595084" y="1403327"/>
            <a:ext cx="3556000" cy="3556000"/>
          </a:xfrm>
          <a:prstGeom prst="rect">
            <a:avLst/>
          </a:prstGeom>
        </p:spPr>
      </p:pic>
    </p:spTree>
    <p:extLst>
      <p:ext uri="{BB962C8B-B14F-4D97-AF65-F5344CB8AC3E}">
        <p14:creationId xmlns:p14="http://schemas.microsoft.com/office/powerpoint/2010/main" val="88643786"/>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6" name="Picture Placeholder 1" descr="Picture Placeholder 1"/>
          <p:cNvPicPr>
            <a:picLocks noGrp="1" noChangeAspect="1"/>
          </p:cNvPicPr>
          <p:nvPr>
            <p:ph type="pic" idx="13"/>
          </p:nvPr>
        </p:nvPicPr>
        <p:blipFill>
          <a:blip r:embed="rId2"/>
          <a:stretch>
            <a:fillRect/>
          </a:stretch>
        </p:blipFill>
        <p:spPr>
          <a:prstGeom prst="rect">
            <a:avLst/>
          </a:prstGeom>
        </p:spPr>
      </p:pic>
      <p:sp>
        <p:nvSpPr>
          <p:cNvPr id="447" name="Rectangle 3"/>
          <p:cNvSpPr/>
          <p:nvPr/>
        </p:nvSpPr>
        <p:spPr>
          <a:xfrm>
            <a:off x="0" y="0"/>
            <a:ext cx="12192000" cy="6858000"/>
          </a:xfrm>
          <a:prstGeom prst="rect">
            <a:avLst/>
          </a:prstGeom>
          <a:solidFill>
            <a:srgbClr val="2A2C53">
              <a:alpha val="91000"/>
            </a:srgbClr>
          </a:solidFill>
          <a:ln w="12700">
            <a:solidFill>
              <a:srgbClr val="42719B"/>
            </a:solidFill>
            <a:miter/>
          </a:ln>
        </p:spPr>
        <p:txBody>
          <a:bodyPr lIns="45719" rIns="45719" anchor="ctr"/>
          <a:lstStyle/>
          <a:p>
            <a:pPr algn="ctr">
              <a:defRPr>
                <a:solidFill>
                  <a:srgbClr val="FFFFFF"/>
                </a:solidFill>
              </a:defRPr>
            </a:pPr>
            <a:endParaRPr/>
          </a:p>
        </p:txBody>
      </p:sp>
      <p:sp>
        <p:nvSpPr>
          <p:cNvPr id="448" name="Subtitle 2"/>
          <p:cNvSpPr txBox="1"/>
          <p:nvPr/>
        </p:nvSpPr>
        <p:spPr>
          <a:xfrm>
            <a:off x="3887106" y="2630873"/>
            <a:ext cx="4417788" cy="13741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000"/>
              </a:spcBef>
              <a:defRPr sz="8000" spc="600">
                <a:solidFill>
                  <a:srgbClr val="FFFFFF"/>
                </a:solidFill>
                <a:latin typeface="Source Sans Pro Black"/>
                <a:ea typeface="Source Sans Pro Black"/>
                <a:cs typeface="Source Sans Pro Black"/>
                <a:sym typeface="Source Sans Pro Black"/>
              </a:defRPr>
            </a:lvl1pPr>
          </a:lstStyle>
          <a:p>
            <a:r>
              <a:t>THANKS</a:t>
            </a:r>
          </a:p>
        </p:txBody>
      </p:sp>
      <p:sp>
        <p:nvSpPr>
          <p:cNvPr id="449" name="Subtitle 2"/>
          <p:cNvSpPr txBox="1"/>
          <p:nvPr/>
        </p:nvSpPr>
        <p:spPr>
          <a:xfrm>
            <a:off x="4198206" y="3681907"/>
            <a:ext cx="3795589" cy="4089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000"/>
              </a:spcBef>
              <a:defRPr sz="2000" spc="300">
                <a:solidFill>
                  <a:srgbClr val="FFFFFF"/>
                </a:solidFill>
                <a:latin typeface="Source Sans Pro ExtraLight"/>
                <a:ea typeface="Source Sans Pro ExtraLight"/>
                <a:cs typeface="Source Sans Pro ExtraLight"/>
                <a:sym typeface="Source Sans Pro ExtraLight"/>
              </a:defRPr>
            </a:lvl1pPr>
          </a:lstStyle>
          <a:p>
            <a:r>
              <a:t>For watching &amp; Listening</a:t>
            </a:r>
          </a:p>
        </p:txBody>
      </p:sp>
      <p:sp>
        <p:nvSpPr>
          <p:cNvPr id="450" name="Rectangle 6"/>
          <p:cNvSpPr/>
          <p:nvPr/>
        </p:nvSpPr>
        <p:spPr>
          <a:xfrm>
            <a:off x="0" y="5936343"/>
            <a:ext cx="12192000" cy="362858"/>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451" name="Rectangle 7"/>
          <p:cNvSpPr/>
          <p:nvPr/>
        </p:nvSpPr>
        <p:spPr>
          <a:xfrm>
            <a:off x="0" y="532306"/>
            <a:ext cx="12192000" cy="362858"/>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a:extLst>
              <a:ext uri="{FF2B5EF4-FFF2-40B4-BE49-F238E27FC236}">
                <a16:creationId xmlns:a16="http://schemas.microsoft.com/office/drawing/2014/main" id="{D852E0A8-5EA8-4BE0-885D-66096CC3B079}"/>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13689" b="13689"/>
          <a:stretch/>
        </p:blipFill>
        <p:spPr>
          <a:xfrm>
            <a:off x="5896306" y="0"/>
            <a:ext cx="3147847" cy="2285999"/>
          </a:xfrm>
        </p:spPr>
      </p:pic>
      <p:pic>
        <p:nvPicPr>
          <p:cNvPr id="26" name="Picture Placeholder 25">
            <a:extLst>
              <a:ext uri="{FF2B5EF4-FFF2-40B4-BE49-F238E27FC236}">
                <a16:creationId xmlns:a16="http://schemas.microsoft.com/office/drawing/2014/main" id="{6B84603A-88E2-403F-B1EF-6B1A870DD5F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3691" b="13691"/>
          <a:stretch>
            <a:fillRect/>
          </a:stretch>
        </p:blipFill>
        <p:spPr/>
      </p:pic>
      <p:pic>
        <p:nvPicPr>
          <p:cNvPr id="28" name="Picture Placeholder 27">
            <a:extLst>
              <a:ext uri="{FF2B5EF4-FFF2-40B4-BE49-F238E27FC236}">
                <a16:creationId xmlns:a16="http://schemas.microsoft.com/office/drawing/2014/main" id="{CC62A213-8698-4FB9-A2F2-339F64CB283A}"/>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t="13691" b="13691"/>
          <a:stretch>
            <a:fillRect/>
          </a:stretch>
        </p:blipFill>
        <p:spPr/>
      </p:pic>
      <p:sp>
        <p:nvSpPr>
          <p:cNvPr id="5" name="Rectangle 4">
            <a:extLst>
              <a:ext uri="{FF2B5EF4-FFF2-40B4-BE49-F238E27FC236}">
                <a16:creationId xmlns:a16="http://schemas.microsoft.com/office/drawing/2014/main" id="{E9497A5F-7CB6-4405-A4F3-DD8B027821BD}"/>
              </a:ext>
            </a:extLst>
          </p:cNvPr>
          <p:cNvSpPr/>
          <p:nvPr/>
        </p:nvSpPr>
        <p:spPr>
          <a:xfrm>
            <a:off x="5896306" y="2285996"/>
            <a:ext cx="3147847" cy="22859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Light" panose="00000400000000000000" pitchFamily="50" charset="0"/>
            </a:endParaRPr>
          </a:p>
        </p:txBody>
      </p:sp>
      <p:sp>
        <p:nvSpPr>
          <p:cNvPr id="6" name="Rectangle 5">
            <a:extLst>
              <a:ext uri="{FF2B5EF4-FFF2-40B4-BE49-F238E27FC236}">
                <a16:creationId xmlns:a16="http://schemas.microsoft.com/office/drawing/2014/main" id="{5F2A1662-A7A1-4F3E-B17F-E2C4FDE840BB}"/>
              </a:ext>
            </a:extLst>
          </p:cNvPr>
          <p:cNvSpPr/>
          <p:nvPr/>
        </p:nvSpPr>
        <p:spPr>
          <a:xfrm>
            <a:off x="9044153" y="-3"/>
            <a:ext cx="3147847" cy="2285999"/>
          </a:xfrm>
          <a:prstGeom prst="rect">
            <a:avLst/>
          </a:prstGeom>
          <a:solidFill>
            <a:srgbClr val="FFC6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Light" panose="00000400000000000000" pitchFamily="50" charset="0"/>
            </a:endParaRPr>
          </a:p>
        </p:txBody>
      </p:sp>
      <p:sp>
        <p:nvSpPr>
          <p:cNvPr id="7" name="Rectangle 6">
            <a:extLst>
              <a:ext uri="{FF2B5EF4-FFF2-40B4-BE49-F238E27FC236}">
                <a16:creationId xmlns:a16="http://schemas.microsoft.com/office/drawing/2014/main" id="{68457E7A-1BC6-4FF0-A83F-C15F45295196}"/>
              </a:ext>
            </a:extLst>
          </p:cNvPr>
          <p:cNvSpPr/>
          <p:nvPr/>
        </p:nvSpPr>
        <p:spPr>
          <a:xfrm>
            <a:off x="9044153" y="4572001"/>
            <a:ext cx="3147847" cy="2285999"/>
          </a:xfrm>
          <a:prstGeom prst="rect">
            <a:avLst/>
          </a:prstGeom>
          <a:solidFill>
            <a:srgbClr val="FFC6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Light" panose="00000400000000000000" pitchFamily="50" charset="0"/>
            </a:endParaRPr>
          </a:p>
        </p:txBody>
      </p:sp>
      <p:grpSp>
        <p:nvGrpSpPr>
          <p:cNvPr id="8" name="Group 7">
            <a:extLst>
              <a:ext uri="{FF2B5EF4-FFF2-40B4-BE49-F238E27FC236}">
                <a16:creationId xmlns:a16="http://schemas.microsoft.com/office/drawing/2014/main" id="{DB5CD872-08AE-48FD-A253-52CCE18A434C}"/>
              </a:ext>
            </a:extLst>
          </p:cNvPr>
          <p:cNvGrpSpPr/>
          <p:nvPr/>
        </p:nvGrpSpPr>
        <p:grpSpPr>
          <a:xfrm>
            <a:off x="6057720" y="2637785"/>
            <a:ext cx="2747612" cy="1781204"/>
            <a:chOff x="1665223" y="4273453"/>
            <a:chExt cx="2747612" cy="1781204"/>
          </a:xfrm>
        </p:grpSpPr>
        <p:sp>
          <p:nvSpPr>
            <p:cNvPr id="9" name="TextBox 8">
              <a:extLst>
                <a:ext uri="{FF2B5EF4-FFF2-40B4-BE49-F238E27FC236}">
                  <a16:creationId xmlns:a16="http://schemas.microsoft.com/office/drawing/2014/main" id="{0B0930BD-811D-4C0C-AB2B-869CE138DA5F}"/>
                </a:ext>
              </a:extLst>
            </p:cNvPr>
            <p:cNvSpPr txBox="1"/>
            <p:nvPr/>
          </p:nvSpPr>
          <p:spPr>
            <a:xfrm>
              <a:off x="1703503" y="4273453"/>
              <a:ext cx="2347383" cy="286232"/>
            </a:xfrm>
            <a:prstGeom prst="rect">
              <a:avLst/>
            </a:prstGeom>
            <a:noFill/>
          </p:spPr>
          <p:txBody>
            <a:bodyPr wrap="square" rtlCol="0">
              <a:spAutoFit/>
            </a:bodyPr>
            <a:lstStyle/>
            <a:p>
              <a:pPr algn="ctr">
                <a:lnSpc>
                  <a:spcPct val="90000"/>
                </a:lnSpc>
              </a:pPr>
              <a:r>
                <a:rPr lang="en-US" sz="1400" spc="300" dirty="0">
                  <a:solidFill>
                    <a:schemeClr val="bg1"/>
                  </a:solidFill>
                  <a:latin typeface="Source Sans Pro" panose="020B0503030403020204" pitchFamily="34" charset="0"/>
                  <a:ea typeface="Montserrat" charset="0"/>
                  <a:cs typeface="Montserrat" charset="0"/>
                </a:rPr>
                <a:t>Brand Love</a:t>
              </a:r>
            </a:p>
          </p:txBody>
        </p:sp>
        <p:sp>
          <p:nvSpPr>
            <p:cNvPr id="10" name="TextBox 9">
              <a:extLst>
                <a:ext uri="{FF2B5EF4-FFF2-40B4-BE49-F238E27FC236}">
                  <a16:creationId xmlns:a16="http://schemas.microsoft.com/office/drawing/2014/main" id="{EE1078DC-8124-4A4A-B883-F0A6562637B6}"/>
                </a:ext>
              </a:extLst>
            </p:cNvPr>
            <p:cNvSpPr txBox="1"/>
            <p:nvPr/>
          </p:nvSpPr>
          <p:spPr>
            <a:xfrm>
              <a:off x="1665223" y="4606504"/>
              <a:ext cx="2747612" cy="1448153"/>
            </a:xfrm>
            <a:prstGeom prst="rect">
              <a:avLst/>
            </a:prstGeom>
            <a:noFill/>
          </p:spPr>
          <p:txBody>
            <a:bodyPr wrap="square" rtlCol="0">
              <a:spAutoFit/>
            </a:bodyPr>
            <a:lstStyle/>
            <a:p>
              <a:pPr>
                <a:lnSpc>
                  <a:spcPct val="150000"/>
                </a:lnSpc>
              </a:pPr>
              <a:r>
                <a:rPr lang="en-US" sz="1200" dirty="0">
                  <a:solidFill>
                    <a:schemeClr val="bg1"/>
                  </a:solidFill>
                  <a:latin typeface="Source Sans Pro" panose="020B0503030403020204" pitchFamily="34" charset="0"/>
                  <a:ea typeface="Montserrat Light" charset="0"/>
                  <a:cs typeface="Montserrat Light" charset="0"/>
                </a:rPr>
                <a:t>One of the most important reasons why apple has been able to build such a strong base of diehard fans is by positioning its products to cater to their functional and emotional preferences. </a:t>
              </a:r>
            </a:p>
          </p:txBody>
        </p:sp>
      </p:grpSp>
      <p:grpSp>
        <p:nvGrpSpPr>
          <p:cNvPr id="11" name="Group 10">
            <a:extLst>
              <a:ext uri="{FF2B5EF4-FFF2-40B4-BE49-F238E27FC236}">
                <a16:creationId xmlns:a16="http://schemas.microsoft.com/office/drawing/2014/main" id="{29381D8C-8069-4F32-9130-92DC2734002C}"/>
              </a:ext>
            </a:extLst>
          </p:cNvPr>
          <p:cNvGrpSpPr/>
          <p:nvPr/>
        </p:nvGrpSpPr>
        <p:grpSpPr>
          <a:xfrm>
            <a:off x="9224529" y="509673"/>
            <a:ext cx="2967471" cy="1171154"/>
            <a:chOff x="1684186" y="4242656"/>
            <a:chExt cx="2967471" cy="1171154"/>
          </a:xfrm>
        </p:grpSpPr>
        <p:sp>
          <p:nvSpPr>
            <p:cNvPr id="12" name="TextBox 11">
              <a:extLst>
                <a:ext uri="{FF2B5EF4-FFF2-40B4-BE49-F238E27FC236}">
                  <a16:creationId xmlns:a16="http://schemas.microsoft.com/office/drawing/2014/main" id="{F121B627-2D53-4AFC-A16A-F4297251FF89}"/>
                </a:ext>
              </a:extLst>
            </p:cNvPr>
            <p:cNvSpPr txBox="1"/>
            <p:nvPr/>
          </p:nvSpPr>
          <p:spPr>
            <a:xfrm>
              <a:off x="1904041" y="4440289"/>
              <a:ext cx="2347383" cy="286232"/>
            </a:xfrm>
            <a:prstGeom prst="rect">
              <a:avLst/>
            </a:prstGeom>
            <a:noFill/>
          </p:spPr>
          <p:txBody>
            <a:bodyPr wrap="square" rtlCol="0">
              <a:spAutoFit/>
            </a:bodyPr>
            <a:lstStyle/>
            <a:p>
              <a:pPr>
                <a:lnSpc>
                  <a:spcPct val="90000"/>
                </a:lnSpc>
              </a:pPr>
              <a:endParaRPr lang="en-US" sz="1400" spc="300" dirty="0">
                <a:solidFill>
                  <a:schemeClr val="bg1"/>
                </a:solidFill>
                <a:latin typeface="Source Sans Pro" panose="020B0503030403020204" pitchFamily="34" charset="0"/>
                <a:ea typeface="Montserrat" charset="0"/>
                <a:cs typeface="Montserrat" charset="0"/>
              </a:endParaRPr>
            </a:p>
          </p:txBody>
        </p:sp>
        <p:sp>
          <p:nvSpPr>
            <p:cNvPr id="13" name="TextBox 12">
              <a:extLst>
                <a:ext uri="{FF2B5EF4-FFF2-40B4-BE49-F238E27FC236}">
                  <a16:creationId xmlns:a16="http://schemas.microsoft.com/office/drawing/2014/main" id="{54815D20-BB0C-4C8D-AFDA-8F6921BE9968}"/>
                </a:ext>
              </a:extLst>
            </p:cNvPr>
            <p:cNvSpPr txBox="1"/>
            <p:nvPr/>
          </p:nvSpPr>
          <p:spPr>
            <a:xfrm>
              <a:off x="1684186" y="4242656"/>
              <a:ext cx="2967471" cy="1171154"/>
            </a:xfrm>
            <a:prstGeom prst="rect">
              <a:avLst/>
            </a:prstGeom>
            <a:noFill/>
          </p:spPr>
          <p:txBody>
            <a:bodyPr wrap="square" rtlCol="0">
              <a:spAutoFit/>
            </a:bodyPr>
            <a:lstStyle/>
            <a:p>
              <a:pPr algn="ctr">
                <a:lnSpc>
                  <a:spcPct val="150000"/>
                </a:lnSpc>
              </a:pPr>
              <a:r>
                <a:rPr lang="en-US" sz="1200" dirty="0">
                  <a:solidFill>
                    <a:schemeClr val="bg1"/>
                  </a:solidFill>
                  <a:latin typeface="Source Sans Pro" panose="020B0503030403020204" pitchFamily="34" charset="0"/>
                  <a:ea typeface="Montserrat Light" charset="0"/>
                  <a:cs typeface="Montserrat Light" charset="0"/>
                </a:rPr>
                <a:t>By understanding the needs and wants of customers to the core, the brand’s appeal increases and the results is customers idolizing it.</a:t>
              </a:r>
            </a:p>
          </p:txBody>
        </p:sp>
      </p:grpSp>
      <p:grpSp>
        <p:nvGrpSpPr>
          <p:cNvPr id="14" name="Group 13">
            <a:extLst>
              <a:ext uri="{FF2B5EF4-FFF2-40B4-BE49-F238E27FC236}">
                <a16:creationId xmlns:a16="http://schemas.microsoft.com/office/drawing/2014/main" id="{689F4091-311A-4A46-A3A8-AF1C5D5074D9}"/>
              </a:ext>
            </a:extLst>
          </p:cNvPr>
          <p:cNvGrpSpPr/>
          <p:nvPr/>
        </p:nvGrpSpPr>
        <p:grpSpPr>
          <a:xfrm>
            <a:off x="9044153" y="4667734"/>
            <a:ext cx="3147847" cy="2050574"/>
            <a:chOff x="1904041" y="4440289"/>
            <a:chExt cx="2347383" cy="2050574"/>
          </a:xfrm>
        </p:grpSpPr>
        <p:sp>
          <p:nvSpPr>
            <p:cNvPr id="15" name="TextBox 14">
              <a:extLst>
                <a:ext uri="{FF2B5EF4-FFF2-40B4-BE49-F238E27FC236}">
                  <a16:creationId xmlns:a16="http://schemas.microsoft.com/office/drawing/2014/main" id="{DF326303-1F33-426D-BC7F-9215C4006CED}"/>
                </a:ext>
              </a:extLst>
            </p:cNvPr>
            <p:cNvSpPr txBox="1"/>
            <p:nvPr/>
          </p:nvSpPr>
          <p:spPr>
            <a:xfrm>
              <a:off x="1904041" y="4440289"/>
              <a:ext cx="2347383" cy="286232"/>
            </a:xfrm>
            <a:prstGeom prst="rect">
              <a:avLst/>
            </a:prstGeom>
            <a:noFill/>
          </p:spPr>
          <p:txBody>
            <a:bodyPr wrap="square" rtlCol="0">
              <a:spAutoFit/>
            </a:bodyPr>
            <a:lstStyle/>
            <a:p>
              <a:pPr algn="ctr">
                <a:lnSpc>
                  <a:spcPct val="90000"/>
                </a:lnSpc>
              </a:pPr>
              <a:r>
                <a:rPr lang="en-US" sz="1400" spc="300" dirty="0">
                  <a:solidFill>
                    <a:schemeClr val="bg1"/>
                  </a:solidFill>
                  <a:latin typeface="Source Sans Pro" panose="020B0503030403020204" pitchFamily="34" charset="0"/>
                  <a:ea typeface="Montserrat" charset="0"/>
                  <a:cs typeface="Montserrat" charset="0"/>
                </a:rPr>
                <a:t>Focusing on LOVE</a:t>
              </a:r>
            </a:p>
          </p:txBody>
        </p:sp>
        <p:sp>
          <p:nvSpPr>
            <p:cNvPr id="16" name="TextBox 15">
              <a:extLst>
                <a:ext uri="{FF2B5EF4-FFF2-40B4-BE49-F238E27FC236}">
                  <a16:creationId xmlns:a16="http://schemas.microsoft.com/office/drawing/2014/main" id="{A8199934-0D2A-444A-A514-DF29D13AA7A5}"/>
                </a:ext>
              </a:extLst>
            </p:cNvPr>
            <p:cNvSpPr txBox="1"/>
            <p:nvPr/>
          </p:nvSpPr>
          <p:spPr>
            <a:xfrm>
              <a:off x="1904042" y="4765711"/>
              <a:ext cx="2347382" cy="1725152"/>
            </a:xfrm>
            <a:prstGeom prst="rect">
              <a:avLst/>
            </a:prstGeom>
            <a:noFill/>
          </p:spPr>
          <p:txBody>
            <a:bodyPr wrap="square" rtlCol="0">
              <a:spAutoFit/>
            </a:bodyPr>
            <a:lstStyle/>
            <a:p>
              <a:pPr algn="ctr">
                <a:lnSpc>
                  <a:spcPct val="150000"/>
                </a:lnSpc>
              </a:pPr>
              <a:r>
                <a:rPr lang="en-US" sz="1200" dirty="0">
                  <a:solidFill>
                    <a:schemeClr val="bg1"/>
                  </a:solidFill>
                  <a:latin typeface="Source Sans Pro" panose="020B0503030403020204" pitchFamily="34" charset="0"/>
                  <a:ea typeface="Montserrat Light" charset="0"/>
                  <a:cs typeface="Montserrat Light" charset="0"/>
                </a:rPr>
                <a:t>Providing just good customer service is a thing of the past. For a company to be desired and loved by its customers in an increasingly competitive business landscape, it has to show genuine interest in its customers' needs and be persistent in delivering value.</a:t>
              </a:r>
            </a:p>
          </p:txBody>
        </p:sp>
      </p:grpSp>
      <p:sp>
        <p:nvSpPr>
          <p:cNvPr id="17" name="TextBox 16">
            <a:extLst>
              <a:ext uri="{FF2B5EF4-FFF2-40B4-BE49-F238E27FC236}">
                <a16:creationId xmlns:a16="http://schemas.microsoft.com/office/drawing/2014/main" id="{1683DAFF-3C60-4466-822C-23695D8EBD63}"/>
              </a:ext>
            </a:extLst>
          </p:cNvPr>
          <p:cNvSpPr txBox="1"/>
          <p:nvPr/>
        </p:nvSpPr>
        <p:spPr>
          <a:xfrm>
            <a:off x="1145377" y="1818915"/>
            <a:ext cx="3846348" cy="1311128"/>
          </a:xfrm>
          <a:prstGeom prst="rect">
            <a:avLst/>
          </a:prstGeom>
          <a:noFill/>
        </p:spPr>
        <p:txBody>
          <a:bodyPr wrap="square" rtlCol="0">
            <a:spAutoFit/>
          </a:bodyPr>
          <a:lstStyle/>
          <a:p>
            <a:pPr>
              <a:lnSpc>
                <a:spcPct val="90000"/>
              </a:lnSpc>
            </a:pPr>
            <a:r>
              <a:rPr lang="en-US" sz="4400" b="1" dirty="0">
                <a:solidFill>
                  <a:schemeClr val="tx1">
                    <a:lumMod val="75000"/>
                    <a:lumOff val="25000"/>
                  </a:schemeClr>
                </a:solidFill>
                <a:latin typeface="Times New Roman" panose="02020603050405020304" pitchFamily="18" charset="0"/>
                <a:ea typeface="Montserrat" charset="0"/>
                <a:cs typeface="Times New Roman" panose="02020603050405020304" pitchFamily="18" charset="0"/>
              </a:rPr>
              <a:t>Why Bella love works</a:t>
            </a:r>
          </a:p>
        </p:txBody>
      </p:sp>
      <p:sp>
        <p:nvSpPr>
          <p:cNvPr id="18" name="TextBox 17">
            <a:extLst>
              <a:ext uri="{FF2B5EF4-FFF2-40B4-BE49-F238E27FC236}">
                <a16:creationId xmlns:a16="http://schemas.microsoft.com/office/drawing/2014/main" id="{332B83BE-CA61-45FC-9722-4C82F55C0F72}"/>
              </a:ext>
            </a:extLst>
          </p:cNvPr>
          <p:cNvSpPr txBox="1"/>
          <p:nvPr/>
        </p:nvSpPr>
        <p:spPr>
          <a:xfrm>
            <a:off x="1312422" y="3506016"/>
            <a:ext cx="2971257" cy="1360694"/>
          </a:xfrm>
          <a:prstGeom prst="rect">
            <a:avLst/>
          </a:prstGeom>
          <a:noFill/>
        </p:spPr>
        <p:txBody>
          <a:bodyPr wrap="square" lIns="0" tIns="0" rIns="91440" bIns="0" rtlCol="0">
            <a:spAutoFit/>
          </a:bodyPr>
          <a:lstStyle/>
          <a:p>
            <a:pPr algn="just">
              <a:lnSpc>
                <a:spcPct val="150000"/>
              </a:lnSpc>
            </a:pPr>
            <a:r>
              <a:rPr lang="en-US" sz="1000" dirty="0">
                <a:solidFill>
                  <a:schemeClr val="tx1">
                    <a:alpha val="70000"/>
                  </a:schemeClr>
                </a:solidFill>
                <a:latin typeface="Source Sans Pro" panose="020B0503030403020204" pitchFamily="34" charset="0"/>
                <a:ea typeface="Roboto Light" charset="0"/>
                <a:cs typeface="Roboto Light" charset="0"/>
              </a:rPr>
              <a:t>Business struggle to maintain clients when they fail to position their product according to the preferences of their target market. You can hire the most well trained and polite staff to address customers, but if your customer’s wants are not fulfilled, it is unlikely that they will love the brand.</a:t>
            </a:r>
          </a:p>
        </p:txBody>
      </p:sp>
    </p:spTree>
    <p:extLst>
      <p:ext uri="{BB962C8B-B14F-4D97-AF65-F5344CB8AC3E}">
        <p14:creationId xmlns:p14="http://schemas.microsoft.com/office/powerpoint/2010/main" val="37866135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3473</TotalTime>
  <Words>6573</Words>
  <Application>Microsoft Office PowerPoint</Application>
  <PresentationFormat>Widescreen</PresentationFormat>
  <Paragraphs>291</Paragraphs>
  <Slides>87</Slides>
  <Notes>0</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87</vt:i4>
      </vt:variant>
    </vt:vector>
  </HeadingPairs>
  <TitlesOfParts>
    <vt:vector size="102" baseType="lpstr">
      <vt:lpstr>Arial</vt:lpstr>
      <vt:lpstr>Calibri</vt:lpstr>
      <vt:lpstr>Calibri Light</vt:lpstr>
      <vt:lpstr>Lato</vt:lpstr>
      <vt:lpstr>Lato Light</vt:lpstr>
      <vt:lpstr>Lato Regular</vt:lpstr>
      <vt:lpstr>Montserrat Light</vt:lpstr>
      <vt:lpstr>Source Sans Pro</vt:lpstr>
      <vt:lpstr>Source Sans Pro Black</vt:lpstr>
      <vt:lpstr>Source Sans Pro ExtraLight</vt:lpstr>
      <vt:lpstr>Source Sans Pro Semibold</vt:lpstr>
      <vt:lpstr>Times New Roman</vt:lpstr>
      <vt:lpstr>Titillium</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LDDX</dc:creator>
  <cp:lastModifiedBy>Gabriela de Jesus</cp:lastModifiedBy>
  <cp:revision>166</cp:revision>
  <dcterms:created xsi:type="dcterms:W3CDTF">2018-09-15T07:48:00Z</dcterms:created>
  <dcterms:modified xsi:type="dcterms:W3CDTF">2020-11-15T21:15:10Z</dcterms:modified>
</cp:coreProperties>
</file>